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4034" r:id="rId2"/>
  </p:sldMasterIdLst>
  <p:notesMasterIdLst>
    <p:notesMasterId r:id="rId14"/>
  </p:notesMasterIdLst>
  <p:handoutMasterIdLst>
    <p:handoutMasterId r:id="rId15"/>
  </p:handoutMasterIdLst>
  <p:sldIdLst>
    <p:sldId id="1351" r:id="rId3"/>
    <p:sldId id="1246" r:id="rId4"/>
    <p:sldId id="1247" r:id="rId5"/>
    <p:sldId id="1248" r:id="rId6"/>
    <p:sldId id="1249" r:id="rId7"/>
    <p:sldId id="1347" r:id="rId8"/>
    <p:sldId id="1344" r:id="rId9"/>
    <p:sldId id="1352" r:id="rId10"/>
    <p:sldId id="1353" r:id="rId11"/>
    <p:sldId id="1350" r:id="rId12"/>
    <p:sldId id="1349" r:id="rId13"/>
  </p:sldIdLst>
  <p:sldSz cx="9144000" cy="6858000" type="letter"/>
  <p:notesSz cx="6954838" cy="9309100"/>
  <p:custDataLst>
    <p:tags r:id="rId16"/>
  </p:custDataLst>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pitchFamily="34"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pitchFamily="34" charset="0"/>
      </a:defRPr>
    </a:lvl5pPr>
    <a:lvl6pPr marL="2286000" algn="l" defTabSz="914400" rtl="0" eaLnBrk="1" latinLnBrk="0" hangingPunct="1">
      <a:defRPr sz="2400" kern="1200">
        <a:solidFill>
          <a:schemeClr val="tx1"/>
        </a:solidFill>
        <a:latin typeface="Times New Roman" pitchFamily="18" charset="0"/>
        <a:ea typeface="+mn-ea"/>
        <a:cs typeface="Arial" pitchFamily="34" charset="0"/>
      </a:defRPr>
    </a:lvl6pPr>
    <a:lvl7pPr marL="2743200" algn="l" defTabSz="914400" rtl="0" eaLnBrk="1" latinLnBrk="0" hangingPunct="1">
      <a:defRPr sz="2400" kern="1200">
        <a:solidFill>
          <a:schemeClr val="tx1"/>
        </a:solidFill>
        <a:latin typeface="Times New Roman" pitchFamily="18" charset="0"/>
        <a:ea typeface="+mn-ea"/>
        <a:cs typeface="Arial" pitchFamily="34" charset="0"/>
      </a:defRPr>
    </a:lvl7pPr>
    <a:lvl8pPr marL="3200400" algn="l" defTabSz="914400" rtl="0" eaLnBrk="1" latinLnBrk="0" hangingPunct="1">
      <a:defRPr sz="2400" kern="1200">
        <a:solidFill>
          <a:schemeClr val="tx1"/>
        </a:solidFill>
        <a:latin typeface="Times New Roman" pitchFamily="18" charset="0"/>
        <a:ea typeface="+mn-ea"/>
        <a:cs typeface="Arial" pitchFamily="34" charset="0"/>
      </a:defRPr>
    </a:lvl8pPr>
    <a:lvl9pPr marL="3657600" algn="l" defTabSz="914400" rtl="0" eaLnBrk="1" latinLnBrk="0" hangingPunct="1">
      <a:defRPr sz="2400" kern="1200">
        <a:solidFill>
          <a:schemeClr val="tx1"/>
        </a:solidFill>
        <a:latin typeface="Times New Roman" pitchFamily="18" charset="0"/>
        <a:ea typeface="+mn-ea"/>
        <a:cs typeface="Arial" pitchFamily="34" charset="0"/>
      </a:defRPr>
    </a:lvl9pPr>
  </p:defaultTextStyle>
  <p:extLst>
    <p:ext uri="{521415D9-36F7-43E2-AB2F-B90AF26B5E84}">
      <p14:sectionLst xmlns:p14="http://schemas.microsoft.com/office/powerpoint/2010/main">
        <p14:section name="Introduction" id="{D5CC58BF-1B9C-4604-8CE2-718D7740199D}">
          <p14:sldIdLst>
            <p14:sldId id="1351"/>
            <p14:sldId id="1246"/>
            <p14:sldId id="1247"/>
            <p14:sldId id="1248"/>
            <p14:sldId id="1249"/>
            <p14:sldId id="1347"/>
            <p14:sldId id="1344"/>
            <p14:sldId id="1352"/>
            <p14:sldId id="1353"/>
            <p14:sldId id="1350"/>
            <p14:sldId id="1349"/>
          </p14:sldIdLst>
        </p14:section>
      </p14:sectionLst>
    </p:ext>
    <p:ext uri="{EFAFB233-063F-42B5-8137-9DF3F51BA10A}">
      <p15:sldGuideLst xmlns:p15="http://schemas.microsoft.com/office/powerpoint/2012/main">
        <p15:guide id="1" orient="horz" pos="2640">
          <p15:clr>
            <a:srgbClr val="A4A3A4"/>
          </p15:clr>
        </p15:guide>
        <p15:guide id="2" pos="2880">
          <p15:clr>
            <a:srgbClr val="A4A3A4"/>
          </p15:clr>
        </p15:guide>
      </p15:sldGuideLst>
    </p:ext>
    <p:ext uri="{2D200454-40CA-4A62-9FC3-DE9A4176ACB9}">
      <p15:notesGuideLst xmlns:p15="http://schemas.microsoft.com/office/powerpoint/2012/main">
        <p15:guide id="1" orient="horz" pos="5720" userDrawn="1">
          <p15:clr>
            <a:srgbClr val="A4A3A4"/>
          </p15:clr>
        </p15:guide>
        <p15:guide id="2" pos="42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lga Gazman" initials="OG" lastIdx="6" clrIdx="0"/>
  <p:cmAuthor id="1" name="Cynthia" initials="C" lastIdx="10"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showAnimation="0"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FAB31"/>
    <a:srgbClr val="FFF2CD"/>
    <a:srgbClr val="996633"/>
    <a:srgbClr val="F5C97B"/>
    <a:srgbClr val="E60000"/>
    <a:srgbClr val="FF0000"/>
    <a:srgbClr val="FFFFFF"/>
    <a:srgbClr val="FB1C05"/>
    <a:srgbClr val="0000FF"/>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49" autoAdjust="0"/>
    <p:restoredTop sz="62807" autoAdjust="0"/>
  </p:normalViewPr>
  <p:slideViewPr>
    <p:cSldViewPr>
      <p:cViewPr varScale="1">
        <p:scale>
          <a:sx n="68" d="100"/>
          <a:sy n="68" d="100"/>
        </p:scale>
        <p:origin x="2874" y="72"/>
      </p:cViewPr>
      <p:guideLst>
        <p:guide orient="horz" pos="2640"/>
        <p:guide pos="2880"/>
      </p:guideLst>
    </p:cSldViewPr>
  </p:slideViewPr>
  <p:outlineViewPr>
    <p:cViewPr>
      <p:scale>
        <a:sx n="33" d="100"/>
        <a:sy n="33" d="100"/>
      </p:scale>
      <p:origin x="0" y="-15888"/>
    </p:cViewPr>
  </p:outlineViewPr>
  <p:notesTextViewPr>
    <p:cViewPr>
      <p:scale>
        <a:sx n="120" d="100"/>
        <a:sy n="120" d="100"/>
      </p:scale>
      <p:origin x="0" y="0"/>
    </p:cViewPr>
  </p:notesTextViewPr>
  <p:sorterViewPr>
    <p:cViewPr>
      <p:scale>
        <a:sx n="100" d="100"/>
        <a:sy n="100" d="100"/>
      </p:scale>
      <p:origin x="0" y="-5748"/>
    </p:cViewPr>
  </p:sorterViewPr>
  <p:notesViewPr>
    <p:cSldViewPr>
      <p:cViewPr varScale="1">
        <p:scale>
          <a:sx n="80" d="100"/>
          <a:sy n="80" d="100"/>
        </p:scale>
        <p:origin x="2058" y="84"/>
      </p:cViewPr>
      <p:guideLst>
        <p:guide orient="horz" pos="5720"/>
        <p:guide pos="42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sldNum" sz="quarter" idx="3"/>
          </p:nvPr>
        </p:nvSpPr>
        <p:spPr bwMode="auto">
          <a:xfrm>
            <a:off x="6104806" y="8842581"/>
            <a:ext cx="848426" cy="464882"/>
          </a:xfrm>
          <a:prstGeom prst="rect">
            <a:avLst/>
          </a:prstGeom>
          <a:noFill/>
          <a:ln w="9525">
            <a:noFill/>
            <a:miter lim="800000"/>
            <a:headEnd/>
            <a:tailEnd/>
          </a:ln>
          <a:effectLst/>
        </p:spPr>
        <p:txBody>
          <a:bodyPr vert="horz" wrap="square" lIns="93569" tIns="46785" rIns="93569" bIns="46785" numCol="1" anchor="b" anchorCtr="0" compatLnSpc="1">
            <a:prstTxWarp prst="textNoShape">
              <a:avLst/>
            </a:prstTxWarp>
          </a:bodyPr>
          <a:lstStyle>
            <a:lvl1pPr algn="r" eaLnBrk="0" hangingPunct="0">
              <a:defRPr sz="1200">
                <a:cs typeface="+mn-cs"/>
              </a:defRPr>
            </a:lvl1pPr>
          </a:lstStyle>
          <a:p>
            <a:pPr>
              <a:defRPr/>
            </a:pPr>
            <a:fld id="{DA0FCC3E-C41C-4EF2-8B5C-ECBC82FAB311}" type="slidenum">
              <a:rPr lang="en-US"/>
              <a:pPr>
                <a:defRPr/>
              </a:pPr>
              <a:t>‹#›</a:t>
            </a:fld>
            <a:endParaRPr lang="en-US" dirty="0"/>
          </a:p>
        </p:txBody>
      </p:sp>
    </p:spTree>
    <p:extLst>
      <p:ext uri="{BB962C8B-B14F-4D97-AF65-F5344CB8AC3E}">
        <p14:creationId xmlns:p14="http://schemas.microsoft.com/office/powerpoint/2010/main" val="35332830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7330" name="Rectangle 2"/>
          <p:cNvSpPr>
            <a:spLocks noGrp="1" noRot="1" noChangeAspect="1" noChangeArrowheads="1" noTextEdit="1"/>
          </p:cNvSpPr>
          <p:nvPr>
            <p:ph type="sldImg" idx="2"/>
          </p:nvPr>
        </p:nvSpPr>
        <p:spPr bwMode="auto">
          <a:xfrm>
            <a:off x="1160463" y="704850"/>
            <a:ext cx="4633912" cy="3476625"/>
          </a:xfrm>
          <a:prstGeom prst="rect">
            <a:avLst/>
          </a:prstGeom>
          <a:noFill/>
          <a:ln w="12700">
            <a:noFill/>
            <a:miter lim="800000"/>
            <a:headEnd/>
            <a:tailEnd/>
          </a:ln>
          <a:extLst/>
        </p:spPr>
      </p:sp>
      <p:sp>
        <p:nvSpPr>
          <p:cNvPr id="2051" name="Rectangle 3"/>
          <p:cNvSpPr>
            <a:spLocks noGrp="1" noChangeArrowheads="1"/>
          </p:cNvSpPr>
          <p:nvPr>
            <p:ph type="body" sz="quarter" idx="3"/>
          </p:nvPr>
        </p:nvSpPr>
        <p:spPr bwMode="auto">
          <a:xfrm>
            <a:off x="648797" y="4652095"/>
            <a:ext cx="5654025" cy="4187212"/>
          </a:xfrm>
          <a:prstGeom prst="rect">
            <a:avLst/>
          </a:prstGeom>
          <a:noFill/>
          <a:ln w="12700">
            <a:noFill/>
            <a:miter lim="800000"/>
            <a:headEnd/>
            <a:tailEnd/>
          </a:ln>
          <a:effectLst/>
        </p:spPr>
        <p:txBody>
          <a:bodyPr vert="horz" wrap="square" lIns="92595" tIns="45486" rIns="92595" bIns="45486" numCol="1" anchor="t" anchorCtr="0" compatLnSpc="1">
            <a:prstTxWarp prst="textNoShape">
              <a:avLst/>
            </a:prstTxWarp>
          </a:bodyPr>
          <a:lstStyle/>
          <a:p>
            <a:pPr lvl="0"/>
            <a:r>
              <a:rPr lang="en-US" noProof="0" dirty="0"/>
              <a:t>Click to edit Master text styles</a:t>
            </a:r>
          </a:p>
          <a:p>
            <a:pPr lvl="0"/>
            <a:r>
              <a:rPr lang="en-US" noProof="0" dirty="0"/>
              <a:t>Second level</a:t>
            </a:r>
          </a:p>
          <a:p>
            <a:pPr lvl="0"/>
            <a:r>
              <a:rPr lang="en-US" noProof="0" dirty="0"/>
              <a:t>Third level</a:t>
            </a:r>
          </a:p>
          <a:p>
            <a:pPr lvl="0"/>
            <a:r>
              <a:rPr lang="en-US" noProof="0" dirty="0"/>
              <a:t>Fourth level</a:t>
            </a:r>
          </a:p>
          <a:p>
            <a:pPr lvl="0"/>
            <a:r>
              <a:rPr lang="en-US" noProof="0" dirty="0"/>
              <a:t>Fifth level</a:t>
            </a:r>
          </a:p>
        </p:txBody>
      </p:sp>
      <p:sp>
        <p:nvSpPr>
          <p:cNvPr id="8" name="Rectangle 3"/>
          <p:cNvSpPr txBox="1">
            <a:spLocks noChangeArrowheads="1"/>
          </p:cNvSpPr>
          <p:nvPr/>
        </p:nvSpPr>
        <p:spPr bwMode="auto">
          <a:xfrm>
            <a:off x="550591" y="221645"/>
            <a:ext cx="5100215" cy="295527"/>
          </a:xfrm>
          <a:prstGeom prst="rect">
            <a:avLst/>
          </a:prstGeom>
          <a:noFill/>
          <a:ln w="12700">
            <a:noFill/>
            <a:miter lim="800000"/>
            <a:headEnd/>
            <a:tailEnd/>
          </a:ln>
          <a:effectLst/>
        </p:spPr>
        <p:txBody>
          <a:bodyPr vert="horz" wrap="square" lIns="92595" tIns="45486" rIns="92595" bIns="45486" numCol="1" anchor="t" anchorCtr="0" compatLnSpc="1">
            <a:prstTxWarp prst="textNoShape">
              <a:avLst/>
            </a:prstTxWarp>
          </a:bodyPr>
          <a:lstStyle>
            <a:lvl1pPr algn="just"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1pPr>
            <a:lvl2pPr marL="742950" indent="-28575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r>
              <a:rPr lang="en-US" sz="1100" i="0" dirty="0">
                <a:latin typeface="Calibri" panose="020F0502020204030204" pitchFamily="34" charset="0"/>
                <a:cs typeface="Calibri" panose="020F0502020204030204" pitchFamily="34" charset="0"/>
              </a:rPr>
              <a:t>BOC 1001/203 Pumping Systems</a:t>
            </a:r>
          </a:p>
        </p:txBody>
      </p:sp>
      <p:cxnSp>
        <p:nvCxnSpPr>
          <p:cNvPr id="6" name="Straight Connector 5"/>
          <p:cNvCxnSpPr/>
          <p:nvPr/>
        </p:nvCxnSpPr>
        <p:spPr>
          <a:xfrm>
            <a:off x="640749" y="443290"/>
            <a:ext cx="56620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 Box 5"/>
          <p:cNvSpPr txBox="1">
            <a:spLocks noChangeArrowheads="1"/>
          </p:cNvSpPr>
          <p:nvPr/>
        </p:nvSpPr>
        <p:spPr bwMode="auto">
          <a:xfrm>
            <a:off x="1113170" y="8844221"/>
            <a:ext cx="189004" cy="463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3556" tIns="46778" rIns="93556" bIns="46778">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defRPr/>
            </a:pPr>
            <a:endParaRPr lang="en-US" dirty="0"/>
          </a:p>
        </p:txBody>
      </p:sp>
    </p:spTree>
    <p:extLst>
      <p:ext uri="{BB962C8B-B14F-4D97-AF65-F5344CB8AC3E}">
        <p14:creationId xmlns:p14="http://schemas.microsoft.com/office/powerpoint/2010/main" val="3882148922"/>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0"/>
      </a:spcAft>
      <a:defRPr sz="1200" kern="1200" baseline="0">
        <a:solidFill>
          <a:schemeClr val="tx1"/>
        </a:solidFill>
        <a:latin typeface="Calibri" panose="020F0502020204030204" pitchFamily="34" charset="0"/>
        <a:ea typeface="+mn-ea"/>
        <a:cs typeface="Times New Roman" pitchFamily="18" charset="0"/>
      </a:defRPr>
    </a:lvl1pPr>
    <a:lvl2pPr marL="742950" indent="-28575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mod="1">
    <p:ext uri="{620B2872-D7B9-4A21-9093-7833F8D536E1}">
      <p15:sldGuideLst xmlns:p15="http://schemas.microsoft.com/office/powerpoint/2012/main">
        <p15:guide id="1" orient="horz" pos="2932" userDrawn="1">
          <p15:clr>
            <a:srgbClr val="F26B43"/>
          </p15:clr>
        </p15:guide>
        <p15:guide id="2" pos="2191"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body" idx="1"/>
          </p:nvPr>
        </p:nvSpPr>
        <p:spPr>
          <a:xfrm>
            <a:off x="927629" y="4266674"/>
            <a:ext cx="5099583" cy="3937611"/>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a:spcBef>
                <a:spcPct val="0"/>
              </a:spcBef>
            </a:pPr>
            <a:r>
              <a:rPr lang="en-US" dirty="0"/>
              <a:t>Supplemental slides for building pumping systems. </a:t>
            </a:r>
          </a:p>
        </p:txBody>
      </p:sp>
      <p:sp>
        <p:nvSpPr>
          <p:cNvPr id="148483" name="Rectangle 3"/>
          <p:cNvSpPr>
            <a:spLocks noGrp="1" noRot="1" noChangeAspect="1" noChangeArrowheads="1" noTextEdit="1"/>
          </p:cNvSpPr>
          <p:nvPr>
            <p:ph type="sldImg"/>
          </p:nvPr>
        </p:nvSpPr>
        <p:spPr>
          <a:xfrm>
            <a:off x="1160463" y="704850"/>
            <a:ext cx="4635500" cy="3476625"/>
          </a:xfrm>
          <a:ln/>
          <a:extLst>
            <a:ext uri="{91240B29-F687-4F45-9708-019B960494DF}">
              <a14:hiddenLine xmlns:a14="http://schemas.microsoft.com/office/drawing/2010/main" w="12700" cap="flat">
                <a:solidFill>
                  <a:srgbClr val="000000"/>
                </a:solidFill>
                <a:miter lim="800000"/>
                <a:headEnd/>
                <a:tailEnd/>
              </a14:hiddenLine>
            </a:ext>
          </a:extLst>
        </p:spPr>
      </p:sp>
      <p:sp>
        <p:nvSpPr>
          <p:cNvPr id="148484" name="Rectangle 4"/>
          <p:cNvSpPr>
            <a:spLocks noChangeArrowheads="1"/>
          </p:cNvSpPr>
          <p:nvPr/>
        </p:nvSpPr>
        <p:spPr bwMode="auto">
          <a:xfrm>
            <a:off x="927629" y="4576658"/>
            <a:ext cx="5099583" cy="426667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925" tIns="45157" rIns="91925" bIns="45157"/>
          <a:lstStyle/>
          <a:p>
            <a:endParaRPr lang="en-US" dirty="0">
              <a:latin typeface="Century Gothic" pitchFamily="34" charset="0"/>
            </a:endParaRPr>
          </a:p>
        </p:txBody>
      </p:sp>
    </p:spTree>
    <p:extLst>
      <p:ext uri="{BB962C8B-B14F-4D97-AF65-F5344CB8AC3E}">
        <p14:creationId xmlns:p14="http://schemas.microsoft.com/office/powerpoint/2010/main" val="41055796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Image Placeholder 1"/>
          <p:cNvSpPr>
            <a:spLocks noGrp="1" noRot="1" noChangeAspect="1" noTextEdit="1"/>
          </p:cNvSpPr>
          <p:nvPr>
            <p:ph type="sldImg"/>
          </p:nvPr>
        </p:nvSpPr>
        <p:spPr>
          <a:xfrm>
            <a:off x="1150938" y="696913"/>
            <a:ext cx="4652962" cy="3490912"/>
          </a:xfrm>
          <a:ln/>
        </p:spPr>
      </p:sp>
      <p:sp>
        <p:nvSpPr>
          <p:cNvPr id="188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Tree>
    <p:extLst>
      <p:ext uri="{BB962C8B-B14F-4D97-AF65-F5344CB8AC3E}">
        <p14:creationId xmlns:p14="http://schemas.microsoft.com/office/powerpoint/2010/main" val="17209929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a:xfrm>
            <a:off x="1150938" y="696913"/>
            <a:ext cx="4652962" cy="3490912"/>
          </a:xfrm>
          <a:ln/>
        </p:spPr>
      </p:sp>
      <p:sp>
        <p:nvSpPr>
          <p:cNvPr id="183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The Department of Energy established PEI as a metric for rating the efficiency of pumps and pump systems. The PEI metric covers bare pumps, pumps sold with a motor, and pumps with a motor and continuous or non-continuous controls (i.e. variable flow).</a:t>
            </a:r>
          </a:p>
          <a:p>
            <a:endParaRPr lang="en-US" dirty="0"/>
          </a:p>
          <a:p>
            <a:r>
              <a:rPr lang="en-US" dirty="0"/>
              <a:t>This is a step-up from other efficiency ratings because it addresses the full scope of pumps, and gives pump purchasers the ability to easily compare the efficiency of different pumps For example, when comparing 2 pumps, the pump with the lower PEI has a higher efficiency rating</a:t>
            </a:r>
          </a:p>
          <a:p>
            <a:endParaRPr lang="en-US" dirty="0"/>
          </a:p>
          <a:p>
            <a:r>
              <a:rPr lang="en-US" dirty="0"/>
              <a:t>PEI must be listed on pumps starting in 2020. This allows system efficiency to be easily adopted into design criteria or used as a performance specification when purchasing/replacing pumps. </a:t>
            </a:r>
          </a:p>
          <a:p>
            <a:endParaRPr lang="en-US" dirty="0"/>
          </a:p>
          <a:p>
            <a:endParaRPr lang="en-US" dirty="0"/>
          </a:p>
          <a:p>
            <a:endParaRPr lang="en-US" dirty="0"/>
          </a:p>
        </p:txBody>
      </p:sp>
    </p:spTree>
    <p:extLst>
      <p:ext uri="{BB962C8B-B14F-4D97-AF65-F5344CB8AC3E}">
        <p14:creationId xmlns:p14="http://schemas.microsoft.com/office/powerpoint/2010/main" val="27479742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body" idx="1"/>
          </p:nvPr>
        </p:nvSpPr>
        <p:spPr>
          <a:xfrm>
            <a:off x="927629" y="4266674"/>
            <a:ext cx="5099583" cy="3937611"/>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a:spcBef>
                <a:spcPct val="0"/>
              </a:spcBef>
            </a:pPr>
            <a:r>
              <a:rPr lang="en-US" dirty="0"/>
              <a:t>Buildings with hydronic heating and/or cooling systems use pumps to deliver  the heated or cooled water to heat exchangers.  Water cooled equipment such as chillers and water source heat pumps use circulating condenser water loops to transfer the heat energy to a cooling tower. Pumps therefore are a major piece of mechanical equipment and can consume a large amount of energy.</a:t>
            </a:r>
          </a:p>
          <a:p>
            <a:pPr>
              <a:spcBef>
                <a:spcPct val="0"/>
              </a:spcBef>
            </a:pPr>
            <a:endParaRPr lang="en-US" dirty="0"/>
          </a:p>
          <a:p>
            <a:pPr>
              <a:spcBef>
                <a:spcPct val="0"/>
              </a:spcBef>
            </a:pPr>
            <a:r>
              <a:rPr lang="en-US" dirty="0"/>
              <a:t>Many buildings use domestic hot water circulation to ensure that hot water is available to the fixture during occupied hours. Finally, in mid rise and high-rise buildings, pressure boosting pumps are used to boost the city water pressure delivered to the building to ensure adequate water pressure on the top floors. This section covers pumping fundamentals and how to get the best efficiency from your pumping systems.</a:t>
            </a:r>
          </a:p>
        </p:txBody>
      </p:sp>
      <p:sp>
        <p:nvSpPr>
          <p:cNvPr id="148483" name="Rectangle 3"/>
          <p:cNvSpPr>
            <a:spLocks noGrp="1" noRot="1" noChangeAspect="1" noChangeArrowheads="1" noTextEdit="1"/>
          </p:cNvSpPr>
          <p:nvPr>
            <p:ph type="sldImg"/>
          </p:nvPr>
        </p:nvSpPr>
        <p:spPr>
          <a:xfrm>
            <a:off x="1160463" y="704850"/>
            <a:ext cx="4635500" cy="3476625"/>
          </a:xfrm>
          <a:ln/>
          <a:extLst>
            <a:ext uri="{91240B29-F687-4F45-9708-019B960494DF}">
              <a14:hiddenLine xmlns:a14="http://schemas.microsoft.com/office/drawing/2010/main" w="12700" cap="flat">
                <a:solidFill>
                  <a:srgbClr val="000000"/>
                </a:solidFill>
                <a:miter lim="800000"/>
                <a:headEnd/>
                <a:tailEnd/>
              </a14:hiddenLine>
            </a:ext>
          </a:extLst>
        </p:spPr>
      </p:sp>
      <p:sp>
        <p:nvSpPr>
          <p:cNvPr id="148484" name="Rectangle 4"/>
          <p:cNvSpPr>
            <a:spLocks noChangeArrowheads="1"/>
          </p:cNvSpPr>
          <p:nvPr/>
        </p:nvSpPr>
        <p:spPr bwMode="auto">
          <a:xfrm>
            <a:off x="927629" y="4576658"/>
            <a:ext cx="5099583" cy="426667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925" tIns="45157" rIns="91925" bIns="45157"/>
          <a:lstStyle/>
          <a:p>
            <a:endParaRPr lang="en-US" dirty="0">
              <a:latin typeface="Century Gothic" pitchFamily="34" charset="0"/>
            </a:endParaRPr>
          </a:p>
        </p:txBody>
      </p:sp>
    </p:spTree>
    <p:extLst>
      <p:ext uri="{BB962C8B-B14F-4D97-AF65-F5344CB8AC3E}">
        <p14:creationId xmlns:p14="http://schemas.microsoft.com/office/powerpoint/2010/main" val="1334748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body" idx="1"/>
          </p:nvPr>
        </p:nvSpPr>
        <p:spPr>
          <a:xfrm>
            <a:off x="734219" y="4266674"/>
            <a:ext cx="5562600" cy="4655076"/>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a:spcBef>
                <a:spcPct val="0"/>
              </a:spcBef>
            </a:pPr>
            <a:r>
              <a:rPr lang="en-US" dirty="0"/>
              <a:t>Not all pumps a alike. The most common type of pump used in commercial buildings is a centrifugal pump that uses an impeller to boost the pressure and circulate the water thru the system.</a:t>
            </a:r>
          </a:p>
          <a:p>
            <a:pPr>
              <a:spcBef>
                <a:spcPct val="0"/>
              </a:spcBef>
            </a:pPr>
            <a:endParaRPr lang="en-US" dirty="0"/>
          </a:p>
          <a:p>
            <a:pPr>
              <a:spcBef>
                <a:spcPct val="0"/>
              </a:spcBef>
            </a:pPr>
            <a:r>
              <a:rPr lang="en-US" dirty="0"/>
              <a:t>Base Mounted End Suction Pumps are used in larger hydronic distribution systems. The pump itself is de-coupled from the motor and a coupling is used to connect the pump to the drive motor. One advantage of base mounted pumps is that the motor can be removed and serviced without disturbing the pump.</a:t>
            </a:r>
          </a:p>
          <a:p>
            <a:pPr>
              <a:spcBef>
                <a:spcPct val="0"/>
              </a:spcBef>
            </a:pPr>
            <a:endParaRPr lang="en-US" dirty="0"/>
          </a:p>
          <a:p>
            <a:pPr>
              <a:spcBef>
                <a:spcPct val="0"/>
              </a:spcBef>
            </a:pPr>
            <a:r>
              <a:rPr lang="en-US" dirty="0"/>
              <a:t>Close-coupled end suction centrifugal pumps have similar applications as base mounted pumps except the motor is directly connected to the pump shaft. The advantage of this application is the elimination of the coupling which reduces maintenance (lubrication still required).</a:t>
            </a:r>
          </a:p>
          <a:p>
            <a:pPr>
              <a:spcBef>
                <a:spcPct val="0"/>
              </a:spcBef>
            </a:pPr>
            <a:endParaRPr lang="en-US" dirty="0"/>
          </a:p>
          <a:p>
            <a:pPr>
              <a:spcBef>
                <a:spcPct val="0"/>
              </a:spcBef>
            </a:pPr>
            <a:r>
              <a:rPr lang="en-US" dirty="0"/>
              <a:t>Vertical in-line pumps are used in the same applications as closed-coupled pumps. The advantage of the vertical configuration is a more compact pump that takes up less floor space.</a:t>
            </a:r>
          </a:p>
          <a:p>
            <a:pPr>
              <a:spcBef>
                <a:spcPct val="0"/>
              </a:spcBef>
            </a:pPr>
            <a:endParaRPr lang="en-US" dirty="0"/>
          </a:p>
          <a:p>
            <a:pPr>
              <a:spcBef>
                <a:spcPct val="0"/>
              </a:spcBef>
            </a:pPr>
            <a:r>
              <a:rPr lang="en-US" dirty="0"/>
              <a:t>Close-couple in-line horizontal pumps are used in smaller hydronic systems or where there are multiple pumping zones.</a:t>
            </a:r>
          </a:p>
          <a:p>
            <a:pPr>
              <a:spcBef>
                <a:spcPct val="0"/>
              </a:spcBef>
            </a:pPr>
            <a:endParaRPr lang="en-US" dirty="0"/>
          </a:p>
          <a:p>
            <a:pPr>
              <a:spcBef>
                <a:spcPct val="0"/>
              </a:spcBef>
            </a:pPr>
            <a:r>
              <a:rPr lang="en-US" dirty="0"/>
              <a:t>Circulators come in a variety of sizes and can be use in small hydronic systems as zone circulators or in domestic hot water recirculation systems with appropriate material.</a:t>
            </a:r>
          </a:p>
          <a:p>
            <a:pPr>
              <a:spcBef>
                <a:spcPct val="0"/>
              </a:spcBef>
            </a:pPr>
            <a:endParaRPr lang="en-US" dirty="0"/>
          </a:p>
          <a:p>
            <a:pPr>
              <a:spcBef>
                <a:spcPct val="0"/>
              </a:spcBef>
            </a:pPr>
            <a:endParaRPr lang="en-US" dirty="0"/>
          </a:p>
        </p:txBody>
      </p:sp>
      <p:sp>
        <p:nvSpPr>
          <p:cNvPr id="148483" name="Rectangle 3"/>
          <p:cNvSpPr>
            <a:spLocks noGrp="1" noRot="1" noChangeAspect="1" noChangeArrowheads="1" noTextEdit="1"/>
          </p:cNvSpPr>
          <p:nvPr>
            <p:ph type="sldImg"/>
          </p:nvPr>
        </p:nvSpPr>
        <p:spPr>
          <a:xfrm>
            <a:off x="1160463" y="704850"/>
            <a:ext cx="4635500" cy="3476625"/>
          </a:xfrm>
          <a:ln/>
          <a:extLst>
            <a:ext uri="{91240B29-F687-4F45-9708-019B960494DF}">
              <a14:hiddenLine xmlns:a14="http://schemas.microsoft.com/office/drawing/2010/main" w="12700" cap="flat">
                <a:solidFill>
                  <a:srgbClr val="000000"/>
                </a:solidFill>
                <a:miter lim="800000"/>
                <a:headEnd/>
                <a:tailEnd/>
              </a14:hiddenLine>
            </a:ext>
          </a:extLst>
        </p:spPr>
      </p:sp>
      <p:sp>
        <p:nvSpPr>
          <p:cNvPr id="148484" name="Rectangle 4"/>
          <p:cNvSpPr>
            <a:spLocks noChangeArrowheads="1"/>
          </p:cNvSpPr>
          <p:nvPr/>
        </p:nvSpPr>
        <p:spPr bwMode="auto">
          <a:xfrm>
            <a:off x="927629" y="4576658"/>
            <a:ext cx="5099583" cy="426667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925" tIns="45157" rIns="91925" bIns="45157"/>
          <a:lstStyle/>
          <a:p>
            <a:endParaRPr lang="en-US" dirty="0">
              <a:latin typeface="Century Gothic" pitchFamily="34" charset="0"/>
            </a:endParaRPr>
          </a:p>
        </p:txBody>
      </p:sp>
    </p:spTree>
    <p:extLst>
      <p:ext uri="{BB962C8B-B14F-4D97-AF65-F5344CB8AC3E}">
        <p14:creationId xmlns:p14="http://schemas.microsoft.com/office/powerpoint/2010/main" val="12328150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body" idx="1"/>
          </p:nvPr>
        </p:nvSpPr>
        <p:spPr>
          <a:xfrm>
            <a:off x="927629" y="4266674"/>
            <a:ext cx="5597790" cy="3937611"/>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a:spcBef>
                <a:spcPct val="0"/>
              </a:spcBef>
            </a:pPr>
            <a:r>
              <a:rPr lang="en-US" dirty="0"/>
              <a:t>Access to nameplate or submittal data is key to operating your pumps efficiently. Everything you need to know about the pump may be included on the nameplate data.  The base mounted pumps collect the nameplate data for the pump AND the attached motor.</a:t>
            </a:r>
          </a:p>
          <a:p>
            <a:pPr>
              <a:spcBef>
                <a:spcPct val="0"/>
              </a:spcBef>
            </a:pPr>
            <a:endParaRPr lang="en-US" dirty="0"/>
          </a:p>
          <a:p>
            <a:pPr>
              <a:spcBef>
                <a:spcPct val="0"/>
              </a:spcBef>
            </a:pPr>
            <a:r>
              <a:rPr lang="en-US" b="1" dirty="0"/>
              <a:t>Capacity</a:t>
            </a:r>
            <a:r>
              <a:rPr lang="en-US" dirty="0"/>
              <a:t> is the gallons per minute flow at the specified pump speed and head pressure.</a:t>
            </a:r>
          </a:p>
          <a:p>
            <a:pPr>
              <a:spcBef>
                <a:spcPct val="0"/>
              </a:spcBef>
            </a:pPr>
            <a:endParaRPr lang="en-US" dirty="0"/>
          </a:p>
          <a:p>
            <a:pPr>
              <a:spcBef>
                <a:spcPct val="0"/>
              </a:spcBef>
            </a:pPr>
            <a:r>
              <a:rPr lang="en-US" b="1" dirty="0"/>
              <a:t>Head</a:t>
            </a:r>
            <a:r>
              <a:rPr lang="en-US" dirty="0"/>
              <a:t> is the height at which a pump can raise water up at the rated flow</a:t>
            </a:r>
            <a:r>
              <a:rPr lang="en-US" b="1" dirty="0"/>
              <a:t>. Total Dynamic Head (TDH) </a:t>
            </a:r>
            <a:r>
              <a:rPr lang="en-US" dirty="0"/>
              <a:t> is the total equivalent height that a fluid is to be pumped, taking into account friction losses in the pipe.</a:t>
            </a:r>
          </a:p>
          <a:p>
            <a:pPr>
              <a:spcBef>
                <a:spcPct val="0"/>
              </a:spcBef>
            </a:pPr>
            <a:endParaRPr lang="en-US" dirty="0"/>
          </a:p>
          <a:p>
            <a:pPr>
              <a:spcBef>
                <a:spcPct val="0"/>
              </a:spcBef>
            </a:pPr>
            <a:r>
              <a:rPr lang="en-US" b="1" dirty="0"/>
              <a:t>Rated Speed </a:t>
            </a:r>
            <a:r>
              <a:rPr lang="en-US" b="0" dirty="0"/>
              <a:t>is the rotating speed of the pump in RPM.</a:t>
            </a:r>
          </a:p>
          <a:p>
            <a:pPr>
              <a:spcBef>
                <a:spcPct val="0"/>
              </a:spcBef>
            </a:pPr>
            <a:endParaRPr lang="en-US" b="0" dirty="0"/>
          </a:p>
          <a:p>
            <a:pPr>
              <a:spcBef>
                <a:spcPct val="0"/>
              </a:spcBef>
            </a:pPr>
            <a:r>
              <a:rPr lang="en-US" b="1" dirty="0"/>
              <a:t>Horsepower </a:t>
            </a:r>
            <a:r>
              <a:rPr lang="en-US" b="0" dirty="0"/>
              <a:t>is the maximum work rating of the electric motor. </a:t>
            </a:r>
          </a:p>
          <a:p>
            <a:pPr>
              <a:spcBef>
                <a:spcPct val="0"/>
              </a:spcBef>
            </a:pPr>
            <a:endParaRPr lang="en-US" b="0" dirty="0"/>
          </a:p>
          <a:p>
            <a:pPr>
              <a:spcBef>
                <a:spcPct val="0"/>
              </a:spcBef>
            </a:pPr>
            <a:r>
              <a:rPr lang="en-US" dirty="0"/>
              <a:t>An </a:t>
            </a:r>
            <a:r>
              <a:rPr lang="en-US" b="1" dirty="0"/>
              <a:t>impeller</a:t>
            </a:r>
            <a:r>
              <a:rPr lang="en-US" dirty="0"/>
              <a:t> is a rotating component of a centrifugal pump which transfers energy from the motor that drives the pump to the fluid being pumped by accelerating the fluid outwards from the center of rotation.</a:t>
            </a:r>
          </a:p>
          <a:p>
            <a:pPr>
              <a:spcBef>
                <a:spcPct val="0"/>
              </a:spcBef>
            </a:pPr>
            <a:endParaRPr lang="en-US" dirty="0"/>
          </a:p>
          <a:p>
            <a:pPr>
              <a:spcBef>
                <a:spcPct val="0"/>
              </a:spcBef>
            </a:pPr>
            <a:r>
              <a:rPr lang="en-US" b="1" dirty="0"/>
              <a:t>Best Efficiency Point (BEP) </a:t>
            </a:r>
            <a:r>
              <a:rPr lang="en-US" dirty="0"/>
              <a:t>is the rate of flow and head at which the pump efficiency is maximum.</a:t>
            </a:r>
            <a:endParaRPr lang="en-US" b="1" dirty="0"/>
          </a:p>
          <a:p>
            <a:pPr>
              <a:spcBef>
                <a:spcPct val="0"/>
              </a:spcBef>
            </a:pPr>
            <a:endParaRPr lang="en-US" dirty="0"/>
          </a:p>
          <a:p>
            <a:pPr>
              <a:spcBef>
                <a:spcPct val="0"/>
              </a:spcBef>
            </a:pPr>
            <a:endParaRPr lang="en-US" dirty="0"/>
          </a:p>
        </p:txBody>
      </p:sp>
      <p:sp>
        <p:nvSpPr>
          <p:cNvPr id="148483" name="Rectangle 3"/>
          <p:cNvSpPr>
            <a:spLocks noGrp="1" noRot="1" noChangeAspect="1" noChangeArrowheads="1" noTextEdit="1"/>
          </p:cNvSpPr>
          <p:nvPr>
            <p:ph type="sldImg"/>
          </p:nvPr>
        </p:nvSpPr>
        <p:spPr>
          <a:xfrm>
            <a:off x="1160463" y="704850"/>
            <a:ext cx="4635500" cy="3476625"/>
          </a:xfrm>
          <a:ln/>
          <a:extLst>
            <a:ext uri="{91240B29-F687-4F45-9708-019B960494DF}">
              <a14:hiddenLine xmlns:a14="http://schemas.microsoft.com/office/drawing/2010/main" w="12700" cap="flat">
                <a:solidFill>
                  <a:srgbClr val="000000"/>
                </a:solidFill>
                <a:miter lim="800000"/>
                <a:headEnd/>
                <a:tailEnd/>
              </a14:hiddenLine>
            </a:ext>
          </a:extLst>
        </p:spPr>
      </p:sp>
      <p:sp>
        <p:nvSpPr>
          <p:cNvPr id="148484" name="Rectangle 4"/>
          <p:cNvSpPr>
            <a:spLocks noChangeArrowheads="1"/>
          </p:cNvSpPr>
          <p:nvPr/>
        </p:nvSpPr>
        <p:spPr bwMode="auto">
          <a:xfrm>
            <a:off x="927629" y="4576658"/>
            <a:ext cx="5099583" cy="426667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925" tIns="45157" rIns="91925" bIns="45157"/>
          <a:lstStyle/>
          <a:p>
            <a:endParaRPr lang="en-US" dirty="0">
              <a:latin typeface="Century Gothic" pitchFamily="34" charset="0"/>
            </a:endParaRPr>
          </a:p>
        </p:txBody>
      </p:sp>
    </p:spTree>
    <p:extLst>
      <p:ext uri="{BB962C8B-B14F-4D97-AF65-F5344CB8AC3E}">
        <p14:creationId xmlns:p14="http://schemas.microsoft.com/office/powerpoint/2010/main" val="37806935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body" idx="1"/>
          </p:nvPr>
        </p:nvSpPr>
        <p:spPr>
          <a:xfrm>
            <a:off x="927629" y="4266674"/>
            <a:ext cx="5099583" cy="3937611"/>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a:spcBef>
                <a:spcPct val="0"/>
              </a:spcBef>
            </a:pPr>
            <a:r>
              <a:rPr lang="en-US" dirty="0"/>
              <a:t>This is a typical manufacturers published pump curve. Pump manufacturers test their pumps at different head, flow, impeller size , and rotating speed conditions to determine pump performance curves.  The published pump curve also shows pump efficiency and horsepower requirements.</a:t>
            </a:r>
          </a:p>
        </p:txBody>
      </p:sp>
      <p:sp>
        <p:nvSpPr>
          <p:cNvPr id="148483" name="Rectangle 3"/>
          <p:cNvSpPr>
            <a:spLocks noGrp="1" noRot="1" noChangeAspect="1" noChangeArrowheads="1" noTextEdit="1"/>
          </p:cNvSpPr>
          <p:nvPr>
            <p:ph type="sldImg"/>
          </p:nvPr>
        </p:nvSpPr>
        <p:spPr>
          <a:xfrm>
            <a:off x="1160463" y="704850"/>
            <a:ext cx="4635500" cy="3476625"/>
          </a:xfrm>
          <a:ln/>
          <a:extLst>
            <a:ext uri="{91240B29-F687-4F45-9708-019B960494DF}">
              <a14:hiddenLine xmlns:a14="http://schemas.microsoft.com/office/drawing/2010/main" w="12700" cap="flat">
                <a:solidFill>
                  <a:srgbClr val="000000"/>
                </a:solidFill>
                <a:miter lim="800000"/>
                <a:headEnd/>
                <a:tailEnd/>
              </a14:hiddenLine>
            </a:ext>
          </a:extLst>
        </p:spPr>
      </p:sp>
      <p:sp>
        <p:nvSpPr>
          <p:cNvPr id="148484" name="Rectangle 4"/>
          <p:cNvSpPr>
            <a:spLocks noChangeArrowheads="1"/>
          </p:cNvSpPr>
          <p:nvPr/>
        </p:nvSpPr>
        <p:spPr bwMode="auto">
          <a:xfrm>
            <a:off x="927629" y="4576658"/>
            <a:ext cx="5099583" cy="426667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925" tIns="45157" rIns="91925" bIns="45157"/>
          <a:lstStyle/>
          <a:p>
            <a:endParaRPr lang="en-US" dirty="0">
              <a:latin typeface="Century Gothic" pitchFamily="34" charset="0"/>
            </a:endParaRPr>
          </a:p>
        </p:txBody>
      </p:sp>
    </p:spTree>
    <p:extLst>
      <p:ext uri="{BB962C8B-B14F-4D97-AF65-F5344CB8AC3E}">
        <p14:creationId xmlns:p14="http://schemas.microsoft.com/office/powerpoint/2010/main" val="6598391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a:xfrm>
            <a:off x="1150938" y="696913"/>
            <a:ext cx="4652962" cy="3490912"/>
          </a:xfrm>
          <a:ln/>
        </p:spPr>
      </p:sp>
      <p:sp>
        <p:nvSpPr>
          <p:cNvPr id="183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The system curve is combined with the manufacturers published pump curve to determine the operating point of the of the pump. The system curve is determined by the flow and head pressure required including friction losses.</a:t>
            </a:r>
          </a:p>
        </p:txBody>
      </p:sp>
    </p:spTree>
    <p:extLst>
      <p:ext uri="{BB962C8B-B14F-4D97-AF65-F5344CB8AC3E}">
        <p14:creationId xmlns:p14="http://schemas.microsoft.com/office/powerpoint/2010/main" val="20156108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p:cNvSpPr>
            <a:spLocks noGrp="1" noRot="1" noChangeAspect="1" noTextEdit="1"/>
          </p:cNvSpPr>
          <p:nvPr>
            <p:ph type="sldImg"/>
          </p:nvPr>
        </p:nvSpPr>
        <p:spPr>
          <a:xfrm>
            <a:off x="1150938" y="696913"/>
            <a:ext cx="4652962" cy="3490912"/>
          </a:xfrm>
          <a:ln/>
        </p:spPr>
      </p:sp>
      <p:sp>
        <p:nvSpPr>
          <p:cNvPr id="187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Pump operating conditions can have a significant impact on pump life and operating conditions. Best practice is to select the operating point within 10% of the Best Efficiency Point.  Operating conditions outside this range can result in reduced bearing and seal life, cavitation, vibration and reduced impeller life.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a:xfrm>
            <a:off x="1150938" y="696913"/>
            <a:ext cx="4652962" cy="3490912"/>
          </a:xfrm>
          <a:ln/>
        </p:spPr>
      </p:sp>
      <p:sp>
        <p:nvSpPr>
          <p:cNvPr id="183299" name="Notes Placeholder 2"/>
          <p:cNvSpPr>
            <a:spLocks noGrp="1"/>
          </p:cNvSpPr>
          <p:nvPr>
            <p:ph type="body" idx="1"/>
          </p:nvPr>
        </p:nvSpPr>
        <p:spPr>
          <a:xfrm>
            <a:off x="505619" y="4654550"/>
            <a:ext cx="6102003" cy="41872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ts val="0"/>
              </a:spcBef>
            </a:pPr>
            <a:r>
              <a:rPr lang="en-US" sz="1100" dirty="0"/>
              <a:t>Anytime you can reduce the speed of a centrifugal pump and still meet your flow demand you save energy.</a:t>
            </a:r>
          </a:p>
          <a:p>
            <a:pPr>
              <a:spcBef>
                <a:spcPts val="0"/>
              </a:spcBef>
            </a:pPr>
            <a:r>
              <a:rPr lang="en-US" sz="1100" b="1" dirty="0"/>
              <a:t>Pump Affinity Laws for a </a:t>
            </a:r>
            <a:r>
              <a:rPr lang="en-US" sz="1100" b="1" u="sng" dirty="0"/>
              <a:t>Specific Centrifugal Pump</a:t>
            </a:r>
          </a:p>
          <a:p>
            <a:pPr>
              <a:spcBef>
                <a:spcPts val="0"/>
              </a:spcBef>
            </a:pPr>
            <a:endParaRPr lang="en-US" sz="1100" b="1" dirty="0"/>
          </a:p>
          <a:p>
            <a:pPr>
              <a:spcBef>
                <a:spcPts val="0"/>
              </a:spcBef>
            </a:pPr>
            <a:r>
              <a:rPr lang="en-US" sz="1100" b="1" dirty="0"/>
              <a:t>Volume Capacity</a:t>
            </a:r>
          </a:p>
          <a:p>
            <a:pPr>
              <a:spcBef>
                <a:spcPts val="0"/>
              </a:spcBef>
            </a:pPr>
            <a:r>
              <a:rPr lang="en-US" sz="1100" dirty="0"/>
              <a:t>The volume capacity of a centrifugal pump can be expressed like</a:t>
            </a:r>
          </a:p>
          <a:p>
            <a:pPr>
              <a:spcBef>
                <a:spcPts val="0"/>
              </a:spcBef>
            </a:pPr>
            <a:r>
              <a:rPr lang="en-US" sz="1100" i="1" dirty="0">
                <a:effectLst/>
              </a:rPr>
              <a:t>q</a:t>
            </a:r>
            <a:r>
              <a:rPr lang="en-US" sz="1100" i="1" baseline="-25000" dirty="0">
                <a:effectLst/>
              </a:rPr>
              <a:t>1</a:t>
            </a:r>
            <a:r>
              <a:rPr lang="en-US" sz="1100" i="1" dirty="0">
                <a:effectLst/>
              </a:rPr>
              <a:t> / q</a:t>
            </a:r>
            <a:r>
              <a:rPr lang="en-US" sz="1100" i="1" baseline="-25000" dirty="0">
                <a:effectLst/>
              </a:rPr>
              <a:t>2</a:t>
            </a:r>
            <a:r>
              <a:rPr lang="en-US" sz="1100" i="1" dirty="0">
                <a:effectLst/>
              </a:rPr>
              <a:t> = (n</a:t>
            </a:r>
            <a:r>
              <a:rPr lang="en-US" sz="1100" i="1" baseline="-25000" dirty="0">
                <a:effectLst/>
              </a:rPr>
              <a:t>1</a:t>
            </a:r>
            <a:r>
              <a:rPr lang="en-US" sz="1100" i="1" dirty="0">
                <a:effectLst/>
              </a:rPr>
              <a:t> / n</a:t>
            </a:r>
            <a:r>
              <a:rPr lang="en-US" sz="1100" i="1" baseline="-25000" dirty="0">
                <a:effectLst/>
              </a:rPr>
              <a:t>2</a:t>
            </a:r>
            <a:r>
              <a:rPr lang="en-US" sz="1100" i="1" dirty="0">
                <a:effectLst/>
              </a:rPr>
              <a:t>) (d</a:t>
            </a:r>
            <a:r>
              <a:rPr lang="en-US" sz="1100" i="1" baseline="-25000" dirty="0">
                <a:effectLst/>
              </a:rPr>
              <a:t>1</a:t>
            </a:r>
            <a:r>
              <a:rPr lang="en-US" sz="1100" i="1" dirty="0">
                <a:effectLst/>
              </a:rPr>
              <a:t> / d</a:t>
            </a:r>
            <a:r>
              <a:rPr lang="en-US" sz="1100" i="1" baseline="-25000" dirty="0">
                <a:effectLst/>
              </a:rPr>
              <a:t>2</a:t>
            </a:r>
            <a:r>
              <a:rPr lang="en-US" sz="1100" i="1" dirty="0">
                <a:effectLst/>
              </a:rPr>
              <a:t>)                                 (1)</a:t>
            </a:r>
            <a:endParaRPr lang="en-US" sz="1100" dirty="0">
              <a:effectLst/>
            </a:endParaRPr>
          </a:p>
          <a:p>
            <a:pPr>
              <a:spcBef>
                <a:spcPts val="0"/>
              </a:spcBef>
            </a:pPr>
            <a:r>
              <a:rPr lang="en-US" sz="1100" i="1" dirty="0">
                <a:effectLst/>
              </a:rPr>
              <a:t>where</a:t>
            </a:r>
            <a:endParaRPr lang="en-US" sz="1100" dirty="0">
              <a:effectLst/>
            </a:endParaRPr>
          </a:p>
          <a:p>
            <a:pPr>
              <a:spcBef>
                <a:spcPts val="0"/>
              </a:spcBef>
            </a:pPr>
            <a:r>
              <a:rPr lang="en-US" sz="1100" i="1" dirty="0">
                <a:effectLst/>
              </a:rPr>
              <a:t>q</a:t>
            </a:r>
            <a:r>
              <a:rPr lang="en-US" sz="1100" dirty="0">
                <a:effectLst/>
              </a:rPr>
              <a:t> </a:t>
            </a:r>
            <a:r>
              <a:rPr lang="en-US" sz="1100" i="1" dirty="0">
                <a:effectLst/>
              </a:rPr>
              <a:t>= volume flow capacity (m</a:t>
            </a:r>
            <a:r>
              <a:rPr lang="en-US" sz="1100" i="1" baseline="30000" dirty="0">
                <a:effectLst/>
              </a:rPr>
              <a:t>3</a:t>
            </a:r>
            <a:r>
              <a:rPr lang="en-US" sz="1100" i="1" dirty="0">
                <a:effectLst/>
              </a:rPr>
              <a:t>/s, gpm, cfm, ..)</a:t>
            </a:r>
            <a:endParaRPr lang="en-US" sz="1100" dirty="0">
              <a:effectLst/>
            </a:endParaRPr>
          </a:p>
          <a:p>
            <a:pPr>
              <a:spcBef>
                <a:spcPts val="0"/>
              </a:spcBef>
            </a:pPr>
            <a:r>
              <a:rPr lang="en-US" sz="1100" i="1" dirty="0">
                <a:effectLst/>
              </a:rPr>
              <a:t>n = wheel velocity - revolution per minute - (rpm)</a:t>
            </a:r>
          </a:p>
          <a:p>
            <a:pPr>
              <a:spcBef>
                <a:spcPts val="0"/>
              </a:spcBef>
            </a:pPr>
            <a:r>
              <a:rPr lang="en-US" sz="1100" i="1" dirty="0">
                <a:effectLst/>
              </a:rPr>
              <a:t>D= wheel diameter (m,ft)</a:t>
            </a:r>
          </a:p>
          <a:p>
            <a:pPr>
              <a:spcBef>
                <a:spcPts val="0"/>
              </a:spcBef>
            </a:pPr>
            <a:endParaRPr lang="en-US" sz="1100" dirty="0">
              <a:effectLst/>
            </a:endParaRPr>
          </a:p>
          <a:p>
            <a:pPr>
              <a:spcBef>
                <a:spcPts val="0"/>
              </a:spcBef>
            </a:pPr>
            <a:r>
              <a:rPr lang="en-US" sz="1100" b="1" dirty="0"/>
              <a:t>Head or Pressure</a:t>
            </a:r>
          </a:p>
          <a:p>
            <a:pPr>
              <a:spcBef>
                <a:spcPts val="0"/>
              </a:spcBef>
            </a:pPr>
            <a:r>
              <a:rPr lang="en-US" sz="1100" dirty="0"/>
              <a:t>The head or pressure of a centrifugal pump can be expressed like</a:t>
            </a:r>
          </a:p>
          <a:p>
            <a:pPr>
              <a:spcBef>
                <a:spcPts val="0"/>
              </a:spcBef>
            </a:pPr>
            <a:r>
              <a:rPr lang="en-US" sz="1100" i="1" dirty="0">
                <a:effectLst/>
              </a:rPr>
              <a:t>dp</a:t>
            </a:r>
            <a:r>
              <a:rPr lang="en-US" sz="1100" i="1" baseline="-25000" dirty="0">
                <a:effectLst/>
              </a:rPr>
              <a:t>1</a:t>
            </a:r>
            <a:r>
              <a:rPr lang="en-US" sz="1100" i="1" dirty="0">
                <a:effectLst/>
              </a:rPr>
              <a:t> / dp</a:t>
            </a:r>
            <a:r>
              <a:rPr lang="en-US" sz="1100" i="1" baseline="-25000" dirty="0">
                <a:effectLst/>
              </a:rPr>
              <a:t>2</a:t>
            </a:r>
            <a:r>
              <a:rPr lang="en-US" sz="1100" i="1" dirty="0">
                <a:effectLst/>
              </a:rPr>
              <a:t> = (n</a:t>
            </a:r>
            <a:r>
              <a:rPr lang="en-US" sz="1100" i="1" baseline="-25000" dirty="0">
                <a:effectLst/>
              </a:rPr>
              <a:t>1</a:t>
            </a:r>
            <a:r>
              <a:rPr lang="en-US" sz="1100" i="1" dirty="0">
                <a:effectLst/>
              </a:rPr>
              <a:t> / n</a:t>
            </a:r>
            <a:r>
              <a:rPr lang="en-US" sz="1100" i="1" baseline="-25000" dirty="0">
                <a:effectLst/>
              </a:rPr>
              <a:t>2</a:t>
            </a:r>
            <a:r>
              <a:rPr lang="en-US" sz="1100" i="1" dirty="0">
                <a:effectLst/>
              </a:rPr>
              <a:t>)</a:t>
            </a:r>
            <a:r>
              <a:rPr lang="en-US" sz="1100" i="1" baseline="30000" dirty="0">
                <a:effectLst/>
              </a:rPr>
              <a:t>2</a:t>
            </a:r>
            <a:r>
              <a:rPr lang="en-US" sz="1100" dirty="0">
                <a:effectLst/>
              </a:rPr>
              <a:t> </a:t>
            </a:r>
            <a:r>
              <a:rPr lang="en-US" sz="1100" i="1" dirty="0">
                <a:effectLst/>
              </a:rPr>
              <a:t>(d</a:t>
            </a:r>
            <a:r>
              <a:rPr lang="en-US" sz="1100" i="1" baseline="-25000" dirty="0">
                <a:effectLst/>
              </a:rPr>
              <a:t>1</a:t>
            </a:r>
            <a:r>
              <a:rPr lang="en-US" sz="1100" i="1" dirty="0">
                <a:effectLst/>
              </a:rPr>
              <a:t> / d</a:t>
            </a:r>
            <a:r>
              <a:rPr lang="en-US" sz="1100" i="1" baseline="-25000" dirty="0">
                <a:effectLst/>
              </a:rPr>
              <a:t>2</a:t>
            </a:r>
            <a:r>
              <a:rPr lang="en-US" sz="1100" i="1" dirty="0">
                <a:effectLst/>
              </a:rPr>
              <a:t>)</a:t>
            </a:r>
            <a:r>
              <a:rPr lang="en-US" sz="1100" i="1" baseline="30000" dirty="0">
                <a:effectLst/>
              </a:rPr>
              <a:t>2</a:t>
            </a:r>
            <a:r>
              <a:rPr lang="en-US" sz="1100" i="1" dirty="0">
                <a:effectLst/>
              </a:rPr>
              <a:t>                         (2)</a:t>
            </a:r>
            <a:endParaRPr lang="en-US" sz="1100" dirty="0">
              <a:effectLst/>
            </a:endParaRPr>
          </a:p>
          <a:p>
            <a:pPr>
              <a:spcBef>
                <a:spcPts val="0"/>
              </a:spcBef>
            </a:pPr>
            <a:r>
              <a:rPr lang="en-US" sz="1100" i="1" dirty="0">
                <a:effectLst/>
              </a:rPr>
              <a:t>where</a:t>
            </a:r>
            <a:endParaRPr lang="en-US" sz="1100" dirty="0">
              <a:effectLst/>
            </a:endParaRPr>
          </a:p>
          <a:p>
            <a:pPr>
              <a:spcBef>
                <a:spcPts val="0"/>
              </a:spcBef>
            </a:pPr>
            <a:r>
              <a:rPr lang="en-US" sz="1100" i="1" dirty="0">
                <a:effectLst/>
              </a:rPr>
              <a:t>dp = </a:t>
            </a:r>
            <a:r>
              <a:rPr lang="en-US" sz="1100" b="1" i="1" dirty="0"/>
              <a:t>head </a:t>
            </a:r>
            <a:r>
              <a:rPr lang="en-US" sz="1100" b="1" i="1" dirty="0">
                <a:effectLst/>
              </a:rPr>
              <a:t>or pressure  (m, ft, Pa, psi, ..)</a:t>
            </a:r>
            <a:endParaRPr lang="en-US" sz="1100" b="1" dirty="0">
              <a:effectLst/>
            </a:endParaRPr>
          </a:p>
          <a:p>
            <a:pPr>
              <a:spcBef>
                <a:spcPts val="0"/>
              </a:spcBef>
            </a:pPr>
            <a:endParaRPr lang="en-US" sz="1100" b="1" dirty="0"/>
          </a:p>
          <a:p>
            <a:pPr>
              <a:spcBef>
                <a:spcPts val="0"/>
              </a:spcBef>
            </a:pPr>
            <a:r>
              <a:rPr lang="en-US" sz="1100" b="1" dirty="0"/>
              <a:t>Power</a:t>
            </a:r>
          </a:p>
          <a:p>
            <a:pPr>
              <a:spcBef>
                <a:spcPts val="0"/>
              </a:spcBef>
            </a:pPr>
            <a:r>
              <a:rPr lang="en-US" sz="1100" dirty="0"/>
              <a:t>The power consumption of a centrifugal pump can be expressed as</a:t>
            </a:r>
          </a:p>
          <a:p>
            <a:pPr>
              <a:spcBef>
                <a:spcPts val="0"/>
              </a:spcBef>
            </a:pPr>
            <a:r>
              <a:rPr lang="en-US" sz="1100" i="1" dirty="0">
                <a:effectLst/>
              </a:rPr>
              <a:t>P</a:t>
            </a:r>
            <a:r>
              <a:rPr lang="en-US" sz="1100" i="1" baseline="-25000" dirty="0">
                <a:effectLst/>
              </a:rPr>
              <a:t>1</a:t>
            </a:r>
            <a:r>
              <a:rPr lang="en-US" sz="1100" i="1" dirty="0">
                <a:effectLst/>
              </a:rPr>
              <a:t> / P</a:t>
            </a:r>
            <a:r>
              <a:rPr lang="en-US" sz="1100" i="1" baseline="-25000" dirty="0">
                <a:effectLst/>
              </a:rPr>
              <a:t>2</a:t>
            </a:r>
            <a:r>
              <a:rPr lang="en-US" sz="1100" i="1" dirty="0">
                <a:effectLst/>
              </a:rPr>
              <a:t> = (n</a:t>
            </a:r>
            <a:r>
              <a:rPr lang="en-US" sz="1100" i="1" baseline="-25000" dirty="0">
                <a:effectLst/>
              </a:rPr>
              <a:t>1</a:t>
            </a:r>
            <a:r>
              <a:rPr lang="en-US" sz="1100" i="1" dirty="0">
                <a:effectLst/>
              </a:rPr>
              <a:t> / n</a:t>
            </a:r>
            <a:r>
              <a:rPr lang="en-US" sz="1100" i="1" baseline="-25000" dirty="0">
                <a:effectLst/>
              </a:rPr>
              <a:t>2</a:t>
            </a:r>
            <a:r>
              <a:rPr lang="en-US" sz="1100" i="1" dirty="0">
                <a:effectLst/>
              </a:rPr>
              <a:t>)</a:t>
            </a:r>
            <a:r>
              <a:rPr lang="en-US" sz="1100" i="1" baseline="30000" dirty="0">
                <a:effectLst/>
              </a:rPr>
              <a:t>3</a:t>
            </a:r>
            <a:r>
              <a:rPr lang="en-US" sz="1100" dirty="0">
                <a:effectLst/>
              </a:rPr>
              <a:t> </a:t>
            </a:r>
            <a:r>
              <a:rPr lang="en-US" sz="1100" i="1" dirty="0">
                <a:effectLst/>
              </a:rPr>
              <a:t>(d</a:t>
            </a:r>
            <a:r>
              <a:rPr lang="en-US" sz="1100" i="1" baseline="-25000" dirty="0">
                <a:effectLst/>
              </a:rPr>
              <a:t>1</a:t>
            </a:r>
            <a:r>
              <a:rPr lang="en-US" sz="1100" i="1" dirty="0">
                <a:effectLst/>
              </a:rPr>
              <a:t> / d</a:t>
            </a:r>
            <a:r>
              <a:rPr lang="en-US" sz="1100" i="1" baseline="-25000" dirty="0">
                <a:effectLst/>
              </a:rPr>
              <a:t>2</a:t>
            </a:r>
            <a:r>
              <a:rPr lang="en-US" sz="1100" i="1" dirty="0">
                <a:effectLst/>
              </a:rPr>
              <a:t>)</a:t>
            </a:r>
            <a:r>
              <a:rPr lang="en-US" sz="1100" i="1" baseline="30000" dirty="0">
                <a:effectLst/>
              </a:rPr>
              <a:t>3</a:t>
            </a:r>
            <a:r>
              <a:rPr lang="en-US" sz="1100" i="1" dirty="0">
                <a:effectLst/>
              </a:rPr>
              <a:t>                           (3)</a:t>
            </a:r>
            <a:endParaRPr lang="en-US" sz="1100" dirty="0">
              <a:effectLst/>
            </a:endParaRPr>
          </a:p>
          <a:p>
            <a:pPr>
              <a:spcBef>
                <a:spcPts val="0"/>
              </a:spcBef>
            </a:pPr>
            <a:r>
              <a:rPr lang="en-US" sz="1100" i="1" dirty="0">
                <a:effectLst/>
              </a:rPr>
              <a:t>Where</a:t>
            </a:r>
          </a:p>
          <a:p>
            <a:pPr>
              <a:spcBef>
                <a:spcPts val="0"/>
              </a:spcBef>
            </a:pPr>
            <a:r>
              <a:rPr lang="en-US" sz="1100" i="1" dirty="0">
                <a:effectLst/>
              </a:rPr>
              <a:t> P</a:t>
            </a:r>
            <a:r>
              <a:rPr lang="en-US" sz="1100" dirty="0">
                <a:effectLst/>
              </a:rPr>
              <a:t> </a:t>
            </a:r>
            <a:r>
              <a:rPr lang="en-US" sz="1100" i="1" dirty="0">
                <a:effectLst/>
              </a:rPr>
              <a:t>= power (W, bhp, ..)</a:t>
            </a:r>
            <a:endParaRPr lang="en-US" sz="1100" dirty="0">
              <a:effectLst/>
            </a:endParaRPr>
          </a:p>
          <a:p>
            <a:endParaRPr lang="en-US" dirty="0"/>
          </a:p>
        </p:txBody>
      </p:sp>
    </p:spTree>
    <p:extLst>
      <p:ext uri="{BB962C8B-B14F-4D97-AF65-F5344CB8AC3E}">
        <p14:creationId xmlns:p14="http://schemas.microsoft.com/office/powerpoint/2010/main" val="9228925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a:xfrm>
            <a:off x="1150938" y="696913"/>
            <a:ext cx="4652962" cy="3490912"/>
          </a:xfrm>
          <a:ln/>
        </p:spPr>
      </p:sp>
      <p:sp>
        <p:nvSpPr>
          <p:cNvPr id="183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The application of variable speed pumping is dependent on the type of zone valves in the system. 3-way or bypass valves require constant flow. Variable speed is ideal for 2-way valve systems where the demand for pump capacity is variable. </a:t>
            </a:r>
          </a:p>
          <a:p>
            <a:endParaRPr lang="en-US" dirty="0"/>
          </a:p>
          <a:p>
            <a:r>
              <a:rPr lang="en-US" dirty="0"/>
              <a:t>Domestic water service booster pumps in mid and high-rise buildings have typically use staged multiple pumps and buffer tanks to maintain the water pressure between minimum and high setpoints. Potentially resulting in varying pressure swings. Variable speed pumping solves this problem by maintaining consistent supply pressure and reduced need for buffer tank capacity.</a:t>
            </a:r>
          </a:p>
          <a:p>
            <a:endParaRPr lang="en-US" dirty="0"/>
          </a:p>
          <a:p>
            <a:r>
              <a:rPr lang="en-US" dirty="0"/>
              <a:t>Constant volume pumping systems can also benefit from variable speed pumping. Variable speed pumping is a more energy efficient method to balance flows then throttling valves.</a:t>
            </a:r>
          </a:p>
          <a:p>
            <a:endParaRPr lang="en-US" dirty="0"/>
          </a:p>
          <a:p>
            <a:endParaRPr lang="en-US" dirty="0"/>
          </a:p>
        </p:txBody>
      </p:sp>
    </p:spTree>
    <p:extLst>
      <p:ext uri="{BB962C8B-B14F-4D97-AF65-F5344CB8AC3E}">
        <p14:creationId xmlns:p14="http://schemas.microsoft.com/office/powerpoint/2010/main" val="3549339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a:extLst>
              <a:ext uri="{FF2B5EF4-FFF2-40B4-BE49-F238E27FC236}">
                <a16:creationId xmlns:a16="http://schemas.microsoft.com/office/drawing/2014/main" id="{074547FB-0C60-4E4A-8D43-BD1A36CA6A5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444324226"/>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3883516"/>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304800" y="247650"/>
            <a:ext cx="6629400" cy="990600"/>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685800" y="1828800"/>
            <a:ext cx="3810000" cy="41148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828800"/>
            <a:ext cx="3810000" cy="4114800"/>
          </a:xfrm>
          <a:prstGeom prst="rect">
            <a:avLst/>
          </a:prstGeom>
        </p:spPr>
        <p:txBody>
          <a:bodyPr/>
          <a:lstStyle/>
          <a:p>
            <a:pPr lvl="0"/>
            <a:endParaRPr lang="en-US" noProof="0" dirty="0"/>
          </a:p>
        </p:txBody>
      </p:sp>
    </p:spTree>
    <p:extLst>
      <p:ext uri="{BB962C8B-B14F-4D97-AF65-F5344CB8AC3E}">
        <p14:creationId xmlns:p14="http://schemas.microsoft.com/office/powerpoint/2010/main" val="2059830510"/>
      </p:ext>
    </p:extLst>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407793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2" name="Rectangle 4"/>
          <p:cNvSpPr>
            <a:spLocks noGrp="1" noChangeArrowheads="1"/>
          </p:cNvSpPr>
          <p:nvPr>
            <p:ph idx="1"/>
          </p:nvPr>
        </p:nvSpPr>
        <p:spPr bwMode="auto">
          <a:xfrm>
            <a:off x="457200" y="1524000"/>
            <a:ext cx="8229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defRPr>
            </a:lvl1pPr>
            <a:lvl2pPr>
              <a:defRPr>
                <a:solidFill>
                  <a:schemeClr val="tx1"/>
                </a:solidFill>
              </a:defRPr>
            </a:lvl2pPr>
            <a:lvl3pPr marL="969963" indent="-338138">
              <a:defRPr>
                <a:solidFill>
                  <a:schemeClr val="tx1"/>
                </a:solidFill>
              </a:defRPr>
            </a:lvl3pPr>
            <a:lvl4pPr marL="1317625" indent="-347663">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Date Placeholder 5"/>
          <p:cNvSpPr>
            <a:spLocks noGrp="1"/>
          </p:cNvSpPr>
          <p:nvPr>
            <p:ph type="dt" sz="half" idx="10"/>
          </p:nvPr>
        </p:nvSpPr>
        <p:spPr>
          <a:xfrm>
            <a:off x="457200" y="6580609"/>
            <a:ext cx="609600" cy="277392"/>
          </a:xfrm>
          <a:prstGeom prst="rect">
            <a:avLst/>
          </a:prstGeom>
        </p:spPr>
        <p:txBody>
          <a:bodyPr/>
          <a:lstStyle/>
          <a:p>
            <a:pPr fontAlgn="base">
              <a:spcBef>
                <a:spcPct val="0"/>
              </a:spcBef>
              <a:spcAft>
                <a:spcPct val="0"/>
              </a:spcAft>
            </a:pPr>
            <a:fld id="{DFC13777-10C7-4745-9481-7B4D0C6B1D57}" type="datetime1">
              <a:rPr lang="en-US">
                <a:solidFill>
                  <a:srgbClr val="737373"/>
                </a:solidFill>
                <a:latin typeface="Arial" charset="0"/>
              </a:rPr>
              <a:pPr fontAlgn="base">
                <a:spcBef>
                  <a:spcPct val="0"/>
                </a:spcBef>
                <a:spcAft>
                  <a:spcPct val="0"/>
                </a:spcAft>
              </a:pPr>
              <a:t>1/18/2019</a:t>
            </a:fld>
            <a:endParaRPr lang="en-US" dirty="0">
              <a:solidFill>
                <a:srgbClr val="737373"/>
              </a:solidFill>
              <a:latin typeface="Arial" charset="0"/>
            </a:endParaRPr>
          </a:p>
        </p:txBody>
      </p:sp>
      <p:sp>
        <p:nvSpPr>
          <p:cNvPr id="9" name="Slide Number Placeholder 8"/>
          <p:cNvSpPr>
            <a:spLocks noGrp="1"/>
          </p:cNvSpPr>
          <p:nvPr>
            <p:ph type="sldNum" sz="quarter" idx="12"/>
          </p:nvPr>
        </p:nvSpPr>
        <p:spPr>
          <a:xfrm>
            <a:off x="3733800" y="6248400"/>
            <a:ext cx="1905000" cy="457200"/>
          </a:xfrm>
          <a:prstGeom prst="rect">
            <a:avLst/>
          </a:prstGeom>
        </p:spPr>
        <p:txBody>
          <a:bodyPr/>
          <a:lstStyle/>
          <a:p>
            <a:fld id="{C51C5CA2-2501-2C4A-BE74-2B44338F15BD}" type="slidenum">
              <a:rPr lang="en-US" smtClean="0">
                <a:solidFill>
                  <a:srgbClr val="737373"/>
                </a:solidFill>
              </a:rPr>
              <a:pPr/>
              <a:t>‹#›</a:t>
            </a:fld>
            <a:endParaRPr lang="en-US" dirty="0">
              <a:solidFill>
                <a:srgbClr val="737373"/>
              </a:solidFill>
            </a:endParaRPr>
          </a:p>
        </p:txBody>
      </p:sp>
      <p:sp>
        <p:nvSpPr>
          <p:cNvPr id="10" name="Rectangle 3"/>
          <p:cNvSpPr>
            <a:spLocks noGrp="1" noChangeArrowheads="1"/>
          </p:cNvSpPr>
          <p:nvPr>
            <p:ph type="title" hasCustomPrompt="1"/>
          </p:nvPr>
        </p:nvSpPr>
        <p:spPr bwMode="auto">
          <a:xfrm>
            <a:off x="0" y="304799"/>
            <a:ext cx="8223499" cy="914401"/>
          </a:xfrm>
          <a:prstGeom prst="rect">
            <a:avLst/>
          </a:prstGeom>
          <a:solidFill>
            <a:schemeClr val="accent1"/>
          </a:solidFill>
          <a:ln>
            <a:noFill/>
          </a:ln>
          <a:effectLst>
            <a:innerShdw blurRad="50800" dist="50800" dir="16200000">
              <a:prstClr val="black">
                <a:alpha val="20000"/>
              </a:prstClr>
            </a:innerShdw>
          </a:effectLst>
          <a:extLst/>
        </p:spPr>
        <p:txBody>
          <a:bodyPr vert="horz" wrap="square" lIns="457200" tIns="0" rIns="91440" bIns="0" numCol="1" anchor="ctr" anchorCtr="0" compatLnSpc="1">
            <a:prstTxWarp prst="textNoShape">
              <a:avLst/>
            </a:prstTxWarp>
            <a:noAutofit/>
          </a:bodyPr>
          <a:lstStyle>
            <a:lvl1pPr>
              <a:defRPr/>
            </a:lvl1pPr>
          </a:lstStyle>
          <a:p>
            <a:pPr lvl="0"/>
            <a:r>
              <a:rPr lang="en-US" dirty="0"/>
              <a:t>Click to edit Master title style</a:t>
            </a:r>
            <a:br>
              <a:rPr lang="en-US" dirty="0"/>
            </a:br>
            <a:r>
              <a:rPr lang="en-US" dirty="0"/>
              <a:t>(two lines)</a:t>
            </a:r>
          </a:p>
        </p:txBody>
      </p:sp>
    </p:spTree>
    <p:extLst>
      <p:ext uri="{BB962C8B-B14F-4D97-AF65-F5344CB8AC3E}">
        <p14:creationId xmlns:p14="http://schemas.microsoft.com/office/powerpoint/2010/main" val="1163300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153400" cy="990600"/>
          </a:xfrm>
          <a:prstGeom prst="rect">
            <a:avLst/>
          </a:prstGeom>
        </p:spPr>
        <p:txBody>
          <a:bodyPr/>
          <a:lstStyle/>
          <a:p>
            <a:r>
              <a:rPr lang="en-US" dirty="0"/>
              <a:t>Click to edit Master title style</a:t>
            </a:r>
          </a:p>
        </p:txBody>
      </p:sp>
      <p:sp>
        <p:nvSpPr>
          <p:cNvPr id="3" name="Content Placeholder 2"/>
          <p:cNvSpPr>
            <a:spLocks noGrp="1"/>
          </p:cNvSpPr>
          <p:nvPr>
            <p:ph sz="half" idx="1"/>
          </p:nvPr>
        </p:nvSpPr>
        <p:spPr>
          <a:xfrm>
            <a:off x="685800" y="1981200"/>
            <a:ext cx="7772400" cy="19812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5800" y="4114800"/>
            <a:ext cx="7772400" cy="19812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878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5800" y="1828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8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a:extLst>
              <a:ext uri="{FF2B5EF4-FFF2-40B4-BE49-F238E27FC236}">
                <a16:creationId xmlns:a16="http://schemas.microsoft.com/office/drawing/2014/main" id="{DFDDB689-EA30-4603-9049-0563E2C3FEC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74474665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1303828656"/>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5975866"/>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304800" y="247650"/>
            <a:ext cx="6629400" cy="990600"/>
          </a:xfrm>
        </p:spPr>
        <p:txBody>
          <a:bodyPr/>
          <a:lstStyle/>
          <a:p>
            <a:r>
              <a:rPr lang="en-US"/>
              <a:t>Click to edit Master title style</a:t>
            </a:r>
          </a:p>
        </p:txBody>
      </p:sp>
      <p:sp>
        <p:nvSpPr>
          <p:cNvPr id="3" name="Text Placeholder 2"/>
          <p:cNvSpPr>
            <a:spLocks noGrp="1"/>
          </p:cNvSpPr>
          <p:nvPr>
            <p:ph type="body" sz="half" idx="1"/>
          </p:nvPr>
        </p:nvSpPr>
        <p:spPr>
          <a:xfrm>
            <a:off x="685800" y="18288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828800"/>
            <a:ext cx="3810000" cy="4114800"/>
          </a:xfrm>
        </p:spPr>
        <p:txBody>
          <a:bodyPr/>
          <a:lstStyle/>
          <a:p>
            <a:pPr lvl="0"/>
            <a:endParaRPr lang="en-US" noProof="0" dirty="0"/>
          </a:p>
        </p:txBody>
      </p:sp>
    </p:spTree>
    <p:extLst>
      <p:ext uri="{BB962C8B-B14F-4D97-AF65-F5344CB8AC3E}">
        <p14:creationId xmlns:p14="http://schemas.microsoft.com/office/powerpoint/2010/main" val="1705351146"/>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267583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6424955"/>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5800" y="1828800"/>
            <a:ext cx="3810000" cy="4114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8800"/>
            <a:ext cx="3810000" cy="4114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a:extLst>
              <a:ext uri="{FF2B5EF4-FFF2-40B4-BE49-F238E27FC236}">
                <a16:creationId xmlns:a16="http://schemas.microsoft.com/office/drawing/2014/main" id="{DFDDB689-EA30-4603-9049-0563E2C3FEC4}"/>
              </a:ext>
            </a:extLst>
          </p:cNvPr>
          <p:cNvSpPr>
            <a:spLocks noGrp="1"/>
          </p:cNvSpPr>
          <p:nvPr>
            <p:ph type="title"/>
          </p:nvPr>
        </p:nvSpPr>
        <p:spPr>
          <a:xfrm>
            <a:off x="304800" y="247650"/>
            <a:ext cx="6629400" cy="9906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991006532"/>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5703218"/>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10" Type="http://schemas.openxmlformats.org/officeDocument/2006/relationships/image" Target="../media/image2.jpeg"/><Relationship Id="rId4" Type="http://schemas.openxmlformats.org/officeDocument/2006/relationships/slideLayout" Target="../slideLayouts/slideLayout10.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04800" y="247650"/>
            <a:ext cx="6629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8288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p:txBody>
      </p:sp>
      <p:sp>
        <p:nvSpPr>
          <p:cNvPr id="1029" name="Line 5"/>
          <p:cNvSpPr>
            <a:spLocks noChangeShapeType="1"/>
          </p:cNvSpPr>
          <p:nvPr/>
        </p:nvSpPr>
        <p:spPr bwMode="auto">
          <a:xfrm>
            <a:off x="381000" y="1371600"/>
            <a:ext cx="8178800" cy="0"/>
          </a:xfrm>
          <a:prstGeom prst="line">
            <a:avLst/>
          </a:prstGeom>
          <a:noFill/>
          <a:ln w="50800">
            <a:solidFill>
              <a:srgbClr val="EFAB31"/>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7" name="TextBox 6">
            <a:extLst>
              <a:ext uri="{FF2B5EF4-FFF2-40B4-BE49-F238E27FC236}">
                <a16:creationId xmlns:a16="http://schemas.microsoft.com/office/drawing/2014/main" id="{60B18967-DA36-47E8-AAF3-8EC5F1B37C80}"/>
              </a:ext>
            </a:extLst>
          </p:cNvPr>
          <p:cNvSpPr txBox="1"/>
          <p:nvPr userDrawn="1"/>
        </p:nvSpPr>
        <p:spPr>
          <a:xfrm>
            <a:off x="6772013" y="1084361"/>
            <a:ext cx="2396925" cy="307777"/>
          </a:xfrm>
          <a:prstGeom prst="rect">
            <a:avLst/>
          </a:prstGeom>
          <a:noFill/>
        </p:spPr>
        <p:txBody>
          <a:bodyPr wrap="square" rtlCol="0">
            <a:spAutoFit/>
          </a:bodyPr>
          <a:lstStyle/>
          <a:p>
            <a:r>
              <a:rPr lang="en-US" sz="1400" b="1" dirty="0">
                <a:solidFill>
                  <a:schemeClr val="tx1"/>
                </a:solidFill>
                <a:latin typeface="Novecento"/>
                <a:cs typeface="Novecento"/>
              </a:rPr>
              <a:t>LEARN. LEAD. SUSTAIN</a:t>
            </a:r>
            <a:r>
              <a:rPr lang="en-US" sz="1400" b="1" dirty="0">
                <a:solidFill>
                  <a:schemeClr val="accent1">
                    <a:lumMod val="75000"/>
                  </a:schemeClr>
                </a:solidFill>
                <a:latin typeface="Novecento"/>
                <a:cs typeface="Novecento"/>
              </a:rPr>
              <a:t>.</a:t>
            </a:r>
          </a:p>
        </p:txBody>
      </p:sp>
      <p:pic>
        <p:nvPicPr>
          <p:cNvPr id="14" name="Picture 13">
            <a:extLst>
              <a:ext uri="{FF2B5EF4-FFF2-40B4-BE49-F238E27FC236}">
                <a16:creationId xmlns:a16="http://schemas.microsoft.com/office/drawing/2014/main" id="{A869E30A-7A08-4AFC-BFA5-EF3B2B206BB1}"/>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6802955" y="20366"/>
            <a:ext cx="1840967" cy="1132903"/>
          </a:xfrm>
          <a:prstGeom prst="rect">
            <a:avLst/>
          </a:prstGeom>
        </p:spPr>
      </p:pic>
    </p:spTree>
  </p:cSld>
  <p:clrMap bg1="lt1" tx1="dk1" bg2="lt2" tx2="dk2" accent1="accent1" accent2="accent2" accent3="accent3" accent4="accent4" accent5="accent5" accent6="accent6" hlink="hlink" folHlink="folHlink"/>
  <p:sldLayoutIdLst>
    <p:sldLayoutId id="2147484014" r:id="rId1"/>
    <p:sldLayoutId id="2147484015" r:id="rId2"/>
    <p:sldLayoutId id="2147484020" r:id="rId3"/>
    <p:sldLayoutId id="2147484021" r:id="rId4"/>
    <p:sldLayoutId id="2147484028" r:id="rId5"/>
    <p:sldLayoutId id="2147484031" r:id="rId6"/>
  </p:sldLayoutIdLst>
  <p:transition>
    <p:wipe dir="r"/>
  </p:transition>
  <p:hf hdr="0" ftr="0" dt="0"/>
  <p:txStyles>
    <p:titleStyle>
      <a:lvl1pPr algn="l" rtl="0" eaLnBrk="0" fontAlgn="base" hangingPunct="0">
        <a:spcBef>
          <a:spcPct val="0"/>
        </a:spcBef>
        <a:spcAft>
          <a:spcPct val="0"/>
        </a:spcAft>
        <a:defRPr sz="4000" b="1">
          <a:solidFill>
            <a:schemeClr val="tx2"/>
          </a:solidFill>
          <a:latin typeface="+mj-lt"/>
          <a:ea typeface="+mj-ea"/>
          <a:cs typeface="+mj-cs"/>
        </a:defRPr>
      </a:lvl1pPr>
      <a:lvl2pPr algn="l" rtl="0" eaLnBrk="0" fontAlgn="base" hangingPunct="0">
        <a:spcBef>
          <a:spcPct val="0"/>
        </a:spcBef>
        <a:spcAft>
          <a:spcPct val="0"/>
        </a:spcAft>
        <a:defRPr sz="4000" b="1">
          <a:solidFill>
            <a:schemeClr val="tx2"/>
          </a:solidFill>
          <a:latin typeface="Arial" pitchFamily="34" charset="0"/>
        </a:defRPr>
      </a:lvl2pPr>
      <a:lvl3pPr algn="l" rtl="0" eaLnBrk="0" fontAlgn="base" hangingPunct="0">
        <a:spcBef>
          <a:spcPct val="0"/>
        </a:spcBef>
        <a:spcAft>
          <a:spcPct val="0"/>
        </a:spcAft>
        <a:defRPr sz="4000" b="1">
          <a:solidFill>
            <a:schemeClr val="tx2"/>
          </a:solidFill>
          <a:latin typeface="Arial" pitchFamily="34" charset="0"/>
        </a:defRPr>
      </a:lvl3pPr>
      <a:lvl4pPr algn="l" rtl="0" eaLnBrk="0" fontAlgn="base" hangingPunct="0">
        <a:spcBef>
          <a:spcPct val="0"/>
        </a:spcBef>
        <a:spcAft>
          <a:spcPct val="0"/>
        </a:spcAft>
        <a:defRPr sz="4000" b="1">
          <a:solidFill>
            <a:schemeClr val="tx2"/>
          </a:solidFill>
          <a:latin typeface="Arial" pitchFamily="34" charset="0"/>
        </a:defRPr>
      </a:lvl4pPr>
      <a:lvl5pPr algn="l" rtl="0" eaLnBrk="0" fontAlgn="base" hangingPunct="0">
        <a:spcBef>
          <a:spcPct val="0"/>
        </a:spcBef>
        <a:spcAft>
          <a:spcPct val="0"/>
        </a:spcAft>
        <a:defRPr sz="4000" b="1">
          <a:solidFill>
            <a:schemeClr val="tx2"/>
          </a:solidFill>
          <a:latin typeface="Arial" pitchFamily="34" charset="0"/>
        </a:defRPr>
      </a:lvl5pPr>
      <a:lvl6pPr marL="457200" algn="l" rtl="0" eaLnBrk="0" fontAlgn="base" hangingPunct="0">
        <a:spcBef>
          <a:spcPct val="0"/>
        </a:spcBef>
        <a:spcAft>
          <a:spcPct val="0"/>
        </a:spcAft>
        <a:defRPr sz="4000" b="1">
          <a:solidFill>
            <a:schemeClr val="tx2"/>
          </a:solidFill>
          <a:latin typeface="Arial" pitchFamily="34" charset="0"/>
        </a:defRPr>
      </a:lvl6pPr>
      <a:lvl7pPr marL="914400" algn="l" rtl="0" eaLnBrk="0" fontAlgn="base" hangingPunct="0">
        <a:spcBef>
          <a:spcPct val="0"/>
        </a:spcBef>
        <a:spcAft>
          <a:spcPct val="0"/>
        </a:spcAft>
        <a:defRPr sz="4000" b="1">
          <a:solidFill>
            <a:schemeClr val="tx2"/>
          </a:solidFill>
          <a:latin typeface="Arial" pitchFamily="34" charset="0"/>
        </a:defRPr>
      </a:lvl7pPr>
      <a:lvl8pPr marL="1371600" algn="l" rtl="0" eaLnBrk="0" fontAlgn="base" hangingPunct="0">
        <a:spcBef>
          <a:spcPct val="0"/>
        </a:spcBef>
        <a:spcAft>
          <a:spcPct val="0"/>
        </a:spcAft>
        <a:defRPr sz="4000" b="1">
          <a:solidFill>
            <a:schemeClr val="tx2"/>
          </a:solidFill>
          <a:latin typeface="Arial" pitchFamily="34" charset="0"/>
        </a:defRPr>
      </a:lvl8pPr>
      <a:lvl9pPr marL="1828800" algn="l" rtl="0" eaLnBrk="0" fontAlgn="base" hangingPunct="0">
        <a:spcBef>
          <a:spcPct val="0"/>
        </a:spcBef>
        <a:spcAft>
          <a:spcPct val="0"/>
        </a:spcAft>
        <a:defRPr sz="4000" b="1">
          <a:solidFill>
            <a:schemeClr val="tx2"/>
          </a:solidFill>
          <a:latin typeface="Arial" pitchFamily="34" charset="0"/>
        </a:defRPr>
      </a:lvl9pPr>
    </p:titleStyle>
    <p:bodyStyle>
      <a:lvl1pPr marL="342900" indent="-342900" algn="l" rtl="0" eaLnBrk="0" fontAlgn="base" hangingPunct="0">
        <a:spcBef>
          <a:spcPct val="20000"/>
        </a:spcBef>
        <a:spcAft>
          <a:spcPct val="0"/>
        </a:spcAft>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60000"/>
        <a:buFont typeface="Monotype Sorts" charset="2"/>
        <a:buChar char="n"/>
        <a:defRPr sz="2800">
          <a:solidFill>
            <a:schemeClr val="tx1"/>
          </a:solidFill>
          <a:latin typeface="+mn-lt"/>
        </a:defRPr>
      </a:lvl2pPr>
      <a:lvl3pPr marL="1085850" indent="-228600" algn="l" rtl="0" eaLnBrk="0" fontAlgn="base" hangingPunct="0">
        <a:spcBef>
          <a:spcPct val="20000"/>
        </a:spcBef>
        <a:spcAft>
          <a:spcPct val="0"/>
        </a:spcAft>
        <a:buClr>
          <a:srgbClr val="FF0000"/>
        </a:buClr>
        <a:buSzPct val="70000"/>
        <a:buFont typeface="Monotype Sorts" charset="2"/>
        <a:buChar char="l"/>
        <a:defRPr sz="2400">
          <a:solidFill>
            <a:schemeClr val="tx1"/>
          </a:solidFill>
          <a:latin typeface="+mn-lt"/>
        </a:defRPr>
      </a:lvl3pPr>
      <a:lvl4pPr marL="1428750" indent="-228600" algn="l" rtl="0" eaLnBrk="0" fontAlgn="base" hangingPunct="0">
        <a:spcBef>
          <a:spcPct val="20000"/>
        </a:spcBef>
        <a:spcAft>
          <a:spcPct val="0"/>
        </a:spcAft>
        <a:buChar char="–"/>
        <a:defRPr sz="2000">
          <a:solidFill>
            <a:schemeClr val="tx1"/>
          </a:solidFill>
          <a:latin typeface="Times New Roman" pitchFamily="18" charset="0"/>
        </a:defRPr>
      </a:lvl4pPr>
      <a:lvl5pPr marL="1771650" indent="-228600" algn="l" rtl="0" eaLnBrk="0" fontAlgn="base" hangingPunct="0">
        <a:spcBef>
          <a:spcPct val="20000"/>
        </a:spcBef>
        <a:spcAft>
          <a:spcPct val="0"/>
        </a:spcAft>
        <a:buChar char="»"/>
        <a:defRPr sz="2000">
          <a:solidFill>
            <a:schemeClr val="tx1"/>
          </a:solidFill>
          <a:latin typeface="Times New Roman" pitchFamily="18" charset="0"/>
        </a:defRPr>
      </a:lvl5pPr>
      <a:lvl6pPr marL="2228850" indent="-228600" algn="l" rtl="0" eaLnBrk="0" fontAlgn="base" hangingPunct="0">
        <a:spcBef>
          <a:spcPct val="20000"/>
        </a:spcBef>
        <a:spcAft>
          <a:spcPct val="0"/>
        </a:spcAft>
        <a:buChar char="»"/>
        <a:defRPr sz="2000">
          <a:solidFill>
            <a:schemeClr val="tx1"/>
          </a:solidFill>
          <a:latin typeface="Times New Roman" pitchFamily="18" charset="0"/>
        </a:defRPr>
      </a:lvl6pPr>
      <a:lvl7pPr marL="2686050" indent="-228600" algn="l" rtl="0" eaLnBrk="0" fontAlgn="base" hangingPunct="0">
        <a:spcBef>
          <a:spcPct val="20000"/>
        </a:spcBef>
        <a:spcAft>
          <a:spcPct val="0"/>
        </a:spcAft>
        <a:buChar char="»"/>
        <a:defRPr sz="2000">
          <a:solidFill>
            <a:schemeClr val="tx1"/>
          </a:solidFill>
          <a:latin typeface="Times New Roman" pitchFamily="18" charset="0"/>
        </a:defRPr>
      </a:lvl7pPr>
      <a:lvl8pPr marL="3143250" indent="-228600" algn="l" rtl="0" eaLnBrk="0" fontAlgn="base" hangingPunct="0">
        <a:spcBef>
          <a:spcPct val="20000"/>
        </a:spcBef>
        <a:spcAft>
          <a:spcPct val="0"/>
        </a:spcAft>
        <a:buChar char="»"/>
        <a:defRPr sz="2000">
          <a:solidFill>
            <a:schemeClr val="tx1"/>
          </a:solidFill>
          <a:latin typeface="Times New Roman" pitchFamily="18" charset="0"/>
        </a:defRPr>
      </a:lvl8pPr>
      <a:lvl9pPr marL="3600450" indent="-228600" algn="l" rtl="0" eaLnBrk="0" fontAlgn="base" hangingPunct="0">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7FB6FA0-5EE6-427B-AAE3-54566FFC1553}"/>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2571749" y="967153"/>
            <a:ext cx="4000501" cy="2461847"/>
          </a:xfrm>
          <a:prstGeom prst="rect">
            <a:avLst/>
          </a:prstGeom>
        </p:spPr>
      </p:pic>
      <p:cxnSp>
        <p:nvCxnSpPr>
          <p:cNvPr id="9" name="Straight Connector 8">
            <a:extLst>
              <a:ext uri="{FF2B5EF4-FFF2-40B4-BE49-F238E27FC236}">
                <a16:creationId xmlns:a16="http://schemas.microsoft.com/office/drawing/2014/main" id="{ACBCC247-6024-4B7D-B2FC-40D7F5264C64}"/>
              </a:ext>
            </a:extLst>
          </p:cNvPr>
          <p:cNvCxnSpPr>
            <a:cxnSpLocks/>
          </p:cNvCxnSpPr>
          <p:nvPr userDrawn="1"/>
        </p:nvCxnSpPr>
        <p:spPr bwMode="auto">
          <a:xfrm>
            <a:off x="685800" y="685800"/>
            <a:ext cx="7772400" cy="0"/>
          </a:xfrm>
          <a:prstGeom prst="line">
            <a:avLst/>
          </a:prstGeom>
          <a:solidFill>
            <a:schemeClr val="accent1"/>
          </a:solidFill>
          <a:ln w="698500" cap="flat" cmpd="sng" algn="ctr">
            <a:solidFill>
              <a:schemeClr val="accent1">
                <a:lumMod val="75000"/>
              </a:schemeClr>
            </a:solidFill>
            <a:prstDash val="solid"/>
            <a:round/>
            <a:headEnd type="none" w="med" len="med"/>
            <a:tailEnd type="none" w="med" len="med"/>
          </a:ln>
          <a:effectLst/>
        </p:spPr>
      </p:cxnSp>
    </p:spTree>
    <p:extLst>
      <p:ext uri="{BB962C8B-B14F-4D97-AF65-F5344CB8AC3E}">
        <p14:creationId xmlns:p14="http://schemas.microsoft.com/office/powerpoint/2010/main" val="2211417729"/>
      </p:ext>
    </p:extLst>
  </p:cSld>
  <p:clrMap bg1="lt1" tx1="dk1" bg2="lt2" tx2="dk2" accent1="accent1" accent2="accent2" accent3="accent3" accent4="accent4" accent5="accent5" accent6="accent6" hlink="hlink" folHlink="folHlink"/>
  <p:sldLayoutIdLst>
    <p:sldLayoutId id="2147484035" r:id="rId1"/>
    <p:sldLayoutId id="2147484036" r:id="rId2"/>
    <p:sldLayoutId id="2147484037" r:id="rId3"/>
    <p:sldLayoutId id="2147484038" r:id="rId4"/>
    <p:sldLayoutId id="2147484039" r:id="rId5"/>
    <p:sldLayoutId id="2147484040" r:id="rId6"/>
    <p:sldLayoutId id="2147484041" r:id="rId7"/>
    <p:sldLayoutId id="2147484042" r:id="rId8"/>
  </p:sldLayoutIdLst>
  <p:transition>
    <p:wipe dir="r"/>
  </p:transition>
  <p:hf hdr="0" ftr="0" dt="0"/>
  <p:txStyles>
    <p:titleStyle>
      <a:lvl1pPr algn="l" rtl="0" eaLnBrk="0" fontAlgn="base" hangingPunct="0">
        <a:spcBef>
          <a:spcPct val="0"/>
        </a:spcBef>
        <a:spcAft>
          <a:spcPct val="0"/>
        </a:spcAft>
        <a:defRPr sz="4000" b="1">
          <a:solidFill>
            <a:schemeClr val="tx2"/>
          </a:solidFill>
          <a:latin typeface="+mj-lt"/>
          <a:ea typeface="+mj-ea"/>
          <a:cs typeface="+mj-cs"/>
        </a:defRPr>
      </a:lvl1pPr>
      <a:lvl2pPr algn="l" rtl="0" eaLnBrk="0" fontAlgn="base" hangingPunct="0">
        <a:spcBef>
          <a:spcPct val="0"/>
        </a:spcBef>
        <a:spcAft>
          <a:spcPct val="0"/>
        </a:spcAft>
        <a:defRPr sz="4000" b="1">
          <a:solidFill>
            <a:schemeClr val="tx2"/>
          </a:solidFill>
          <a:latin typeface="Arial" pitchFamily="34" charset="0"/>
        </a:defRPr>
      </a:lvl2pPr>
      <a:lvl3pPr algn="l" rtl="0" eaLnBrk="0" fontAlgn="base" hangingPunct="0">
        <a:spcBef>
          <a:spcPct val="0"/>
        </a:spcBef>
        <a:spcAft>
          <a:spcPct val="0"/>
        </a:spcAft>
        <a:defRPr sz="4000" b="1">
          <a:solidFill>
            <a:schemeClr val="tx2"/>
          </a:solidFill>
          <a:latin typeface="Arial" pitchFamily="34" charset="0"/>
        </a:defRPr>
      </a:lvl3pPr>
      <a:lvl4pPr algn="l" rtl="0" eaLnBrk="0" fontAlgn="base" hangingPunct="0">
        <a:spcBef>
          <a:spcPct val="0"/>
        </a:spcBef>
        <a:spcAft>
          <a:spcPct val="0"/>
        </a:spcAft>
        <a:defRPr sz="4000" b="1">
          <a:solidFill>
            <a:schemeClr val="tx2"/>
          </a:solidFill>
          <a:latin typeface="Arial" pitchFamily="34" charset="0"/>
        </a:defRPr>
      </a:lvl4pPr>
      <a:lvl5pPr algn="l" rtl="0" eaLnBrk="0" fontAlgn="base" hangingPunct="0">
        <a:spcBef>
          <a:spcPct val="0"/>
        </a:spcBef>
        <a:spcAft>
          <a:spcPct val="0"/>
        </a:spcAft>
        <a:defRPr sz="4000" b="1">
          <a:solidFill>
            <a:schemeClr val="tx2"/>
          </a:solidFill>
          <a:latin typeface="Arial" pitchFamily="34" charset="0"/>
        </a:defRPr>
      </a:lvl5pPr>
      <a:lvl6pPr marL="457200" algn="l" rtl="0" eaLnBrk="0" fontAlgn="base" hangingPunct="0">
        <a:spcBef>
          <a:spcPct val="0"/>
        </a:spcBef>
        <a:spcAft>
          <a:spcPct val="0"/>
        </a:spcAft>
        <a:defRPr sz="4000" b="1">
          <a:solidFill>
            <a:schemeClr val="tx2"/>
          </a:solidFill>
          <a:latin typeface="Arial" pitchFamily="34" charset="0"/>
        </a:defRPr>
      </a:lvl6pPr>
      <a:lvl7pPr marL="914400" algn="l" rtl="0" eaLnBrk="0" fontAlgn="base" hangingPunct="0">
        <a:spcBef>
          <a:spcPct val="0"/>
        </a:spcBef>
        <a:spcAft>
          <a:spcPct val="0"/>
        </a:spcAft>
        <a:defRPr sz="4000" b="1">
          <a:solidFill>
            <a:schemeClr val="tx2"/>
          </a:solidFill>
          <a:latin typeface="Arial" pitchFamily="34" charset="0"/>
        </a:defRPr>
      </a:lvl7pPr>
      <a:lvl8pPr marL="1371600" algn="l" rtl="0" eaLnBrk="0" fontAlgn="base" hangingPunct="0">
        <a:spcBef>
          <a:spcPct val="0"/>
        </a:spcBef>
        <a:spcAft>
          <a:spcPct val="0"/>
        </a:spcAft>
        <a:defRPr sz="4000" b="1">
          <a:solidFill>
            <a:schemeClr val="tx2"/>
          </a:solidFill>
          <a:latin typeface="Arial" pitchFamily="34" charset="0"/>
        </a:defRPr>
      </a:lvl8pPr>
      <a:lvl9pPr marL="1828800" algn="l" rtl="0" eaLnBrk="0" fontAlgn="base" hangingPunct="0">
        <a:spcBef>
          <a:spcPct val="0"/>
        </a:spcBef>
        <a:spcAft>
          <a:spcPct val="0"/>
        </a:spcAft>
        <a:defRPr sz="4000" b="1">
          <a:solidFill>
            <a:schemeClr val="tx2"/>
          </a:solidFill>
          <a:latin typeface="Arial" pitchFamily="34" charset="0"/>
        </a:defRPr>
      </a:lvl9pPr>
    </p:titleStyle>
    <p:bodyStyle>
      <a:lvl1pPr marL="342900" indent="-342900" algn="l" rtl="0" eaLnBrk="0" fontAlgn="base" hangingPunct="0">
        <a:spcBef>
          <a:spcPct val="20000"/>
        </a:spcBef>
        <a:spcAft>
          <a:spcPct val="0"/>
        </a:spcAft>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60000"/>
        <a:buFont typeface="Monotype Sorts" charset="2"/>
        <a:buChar char="n"/>
        <a:defRPr sz="2800">
          <a:solidFill>
            <a:schemeClr val="tx1"/>
          </a:solidFill>
          <a:latin typeface="+mn-lt"/>
        </a:defRPr>
      </a:lvl2pPr>
      <a:lvl3pPr marL="1085850" indent="-228600" algn="l" rtl="0" eaLnBrk="0" fontAlgn="base" hangingPunct="0">
        <a:spcBef>
          <a:spcPct val="20000"/>
        </a:spcBef>
        <a:spcAft>
          <a:spcPct val="0"/>
        </a:spcAft>
        <a:buClr>
          <a:srgbClr val="FF0000"/>
        </a:buClr>
        <a:buSzPct val="70000"/>
        <a:buFont typeface="Monotype Sorts" charset="2"/>
        <a:buChar char="l"/>
        <a:defRPr sz="2400">
          <a:solidFill>
            <a:schemeClr val="tx1"/>
          </a:solidFill>
          <a:latin typeface="+mn-lt"/>
        </a:defRPr>
      </a:lvl3pPr>
      <a:lvl4pPr marL="1428750" indent="-228600" algn="l" rtl="0" eaLnBrk="0" fontAlgn="base" hangingPunct="0">
        <a:spcBef>
          <a:spcPct val="20000"/>
        </a:spcBef>
        <a:spcAft>
          <a:spcPct val="0"/>
        </a:spcAft>
        <a:buChar char="–"/>
        <a:defRPr sz="2000">
          <a:solidFill>
            <a:schemeClr val="tx1"/>
          </a:solidFill>
          <a:latin typeface="Times New Roman" pitchFamily="18" charset="0"/>
        </a:defRPr>
      </a:lvl4pPr>
      <a:lvl5pPr marL="1771650" indent="-228600" algn="l" rtl="0" eaLnBrk="0" fontAlgn="base" hangingPunct="0">
        <a:spcBef>
          <a:spcPct val="20000"/>
        </a:spcBef>
        <a:spcAft>
          <a:spcPct val="0"/>
        </a:spcAft>
        <a:buChar char="»"/>
        <a:defRPr sz="2000">
          <a:solidFill>
            <a:schemeClr val="tx1"/>
          </a:solidFill>
          <a:latin typeface="Times New Roman" pitchFamily="18" charset="0"/>
        </a:defRPr>
      </a:lvl5pPr>
      <a:lvl6pPr marL="2228850" indent="-228600" algn="l" rtl="0" eaLnBrk="0" fontAlgn="base" hangingPunct="0">
        <a:spcBef>
          <a:spcPct val="20000"/>
        </a:spcBef>
        <a:spcAft>
          <a:spcPct val="0"/>
        </a:spcAft>
        <a:buChar char="»"/>
        <a:defRPr sz="2000">
          <a:solidFill>
            <a:schemeClr val="tx1"/>
          </a:solidFill>
          <a:latin typeface="Times New Roman" pitchFamily="18" charset="0"/>
        </a:defRPr>
      </a:lvl6pPr>
      <a:lvl7pPr marL="2686050" indent="-228600" algn="l" rtl="0" eaLnBrk="0" fontAlgn="base" hangingPunct="0">
        <a:spcBef>
          <a:spcPct val="20000"/>
        </a:spcBef>
        <a:spcAft>
          <a:spcPct val="0"/>
        </a:spcAft>
        <a:buChar char="»"/>
        <a:defRPr sz="2000">
          <a:solidFill>
            <a:schemeClr val="tx1"/>
          </a:solidFill>
          <a:latin typeface="Times New Roman" pitchFamily="18" charset="0"/>
        </a:defRPr>
      </a:lvl7pPr>
      <a:lvl8pPr marL="3143250" indent="-228600" algn="l" rtl="0" eaLnBrk="0" fontAlgn="base" hangingPunct="0">
        <a:spcBef>
          <a:spcPct val="20000"/>
        </a:spcBef>
        <a:spcAft>
          <a:spcPct val="0"/>
        </a:spcAft>
        <a:buChar char="»"/>
        <a:defRPr sz="2000">
          <a:solidFill>
            <a:schemeClr val="tx1"/>
          </a:solidFill>
          <a:latin typeface="Times New Roman" pitchFamily="18" charset="0"/>
        </a:defRPr>
      </a:lvl8pPr>
      <a:lvl9pPr marL="3600450" indent="-228600" algn="l" rtl="0" eaLnBrk="0" fontAlgn="base" hangingPunct="0">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04800" y="400050"/>
            <a:ext cx="6248400" cy="819150"/>
          </a:xfrm>
        </p:spPr>
        <p:txBody>
          <a:bodyPr/>
          <a:lstStyle/>
          <a:p>
            <a:r>
              <a:rPr lang="en-US" dirty="0"/>
              <a:t>BOC 1001/203 Supplemental Slides</a:t>
            </a:r>
          </a:p>
        </p:txBody>
      </p:sp>
      <p:sp>
        <p:nvSpPr>
          <p:cNvPr id="6148" name="Rectangle 3"/>
          <p:cNvSpPr>
            <a:spLocks noChangeArrowheads="1"/>
          </p:cNvSpPr>
          <p:nvPr/>
        </p:nvSpPr>
        <p:spPr bwMode="auto">
          <a:xfrm>
            <a:off x="376237" y="1600200"/>
            <a:ext cx="7700963"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a:spcBef>
                <a:spcPct val="20000"/>
              </a:spcBef>
            </a:pPr>
            <a:r>
              <a:rPr lang="en-US" sz="3200" b="1" dirty="0">
                <a:latin typeface="+mn-lt"/>
              </a:rPr>
              <a:t> </a:t>
            </a:r>
          </a:p>
          <a:p>
            <a:pPr marL="457200" indent="-457200">
              <a:spcBef>
                <a:spcPct val="20000"/>
              </a:spcBef>
              <a:buFont typeface="Arial" panose="020B0604020202020204" pitchFamily="34" charset="0"/>
              <a:buChar char="•"/>
            </a:pPr>
            <a:endParaRPr lang="en-US" sz="3200" b="1" dirty="0">
              <a:latin typeface="+mn-lt"/>
            </a:endParaRPr>
          </a:p>
        </p:txBody>
      </p:sp>
      <p:sp>
        <p:nvSpPr>
          <p:cNvPr id="2" name="TextBox 1">
            <a:extLst>
              <a:ext uri="{FF2B5EF4-FFF2-40B4-BE49-F238E27FC236}">
                <a16:creationId xmlns:a16="http://schemas.microsoft.com/office/drawing/2014/main" id="{E9E9CFA5-F5BA-4FB2-8538-AD87B480A731}"/>
              </a:ext>
            </a:extLst>
          </p:cNvPr>
          <p:cNvSpPr txBox="1"/>
          <p:nvPr/>
        </p:nvSpPr>
        <p:spPr>
          <a:xfrm>
            <a:off x="838200" y="2667000"/>
            <a:ext cx="6934200" cy="707886"/>
          </a:xfrm>
          <a:prstGeom prst="rect">
            <a:avLst/>
          </a:prstGeom>
          <a:noFill/>
        </p:spPr>
        <p:txBody>
          <a:bodyPr wrap="square" rtlCol="0">
            <a:spAutoFit/>
          </a:bodyPr>
          <a:lstStyle/>
          <a:p>
            <a:pPr algn="ctr"/>
            <a:r>
              <a:rPr lang="en-US" sz="4000" b="1" dirty="0">
                <a:latin typeface="+mn-lt"/>
              </a:rPr>
              <a:t>BUILDING PUMPING SYSTEMS</a:t>
            </a:r>
          </a:p>
        </p:txBody>
      </p:sp>
    </p:spTree>
    <p:extLst>
      <p:ext uri="{BB962C8B-B14F-4D97-AF65-F5344CB8AC3E}">
        <p14:creationId xmlns:p14="http://schemas.microsoft.com/office/powerpoint/2010/main" val="2912239886"/>
      </p:ext>
    </p:extLst>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304800" y="0"/>
            <a:ext cx="7467600" cy="1143000"/>
          </a:xfrm>
        </p:spPr>
        <p:txBody>
          <a:bodyPr anchor="t"/>
          <a:lstStyle/>
          <a:p>
            <a:r>
              <a:rPr lang="en-US" sz="4200" dirty="0"/>
              <a:t>Pump Opportunity </a:t>
            </a:r>
            <a:br>
              <a:rPr lang="en-US" sz="4200" dirty="0"/>
            </a:br>
            <a:r>
              <a:rPr lang="en-US" sz="4200" dirty="0"/>
              <a:t>Indicators</a:t>
            </a:r>
          </a:p>
        </p:txBody>
      </p:sp>
      <p:sp>
        <p:nvSpPr>
          <p:cNvPr id="96259" name="Rectangle 2"/>
          <p:cNvSpPr>
            <a:spLocks noChangeArrowheads="1"/>
          </p:cNvSpPr>
          <p:nvPr/>
        </p:nvSpPr>
        <p:spPr bwMode="auto">
          <a:xfrm>
            <a:off x="304800" y="1524000"/>
            <a:ext cx="86106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Font typeface="Arial" charset="0"/>
              <a:buChar char="•"/>
              <a:defRPr/>
            </a:pPr>
            <a:r>
              <a:rPr lang="en-US" sz="2600" dirty="0">
                <a:latin typeface="+mn-lt"/>
              </a:rPr>
              <a:t> Throttle valve-controlled systems</a:t>
            </a:r>
          </a:p>
          <a:p>
            <a:pPr>
              <a:defRPr/>
            </a:pPr>
            <a:endParaRPr lang="en-US" sz="1100" dirty="0">
              <a:latin typeface="+mn-lt"/>
            </a:endParaRPr>
          </a:p>
          <a:p>
            <a:pPr>
              <a:buFont typeface="Arial" charset="0"/>
              <a:buChar char="•"/>
              <a:defRPr/>
            </a:pPr>
            <a:r>
              <a:rPr lang="en-US" sz="2600" dirty="0">
                <a:latin typeface="+mn-lt"/>
              </a:rPr>
              <a:t> Bypass (recirculation) line normally open (no or low load)</a:t>
            </a:r>
          </a:p>
          <a:p>
            <a:pPr>
              <a:defRPr/>
            </a:pPr>
            <a:endParaRPr lang="en-US" sz="1100" dirty="0">
              <a:latin typeface="+mn-lt"/>
            </a:endParaRPr>
          </a:p>
          <a:p>
            <a:pPr>
              <a:buFont typeface="Arial" charset="0"/>
              <a:buChar char="•"/>
              <a:defRPr/>
            </a:pPr>
            <a:r>
              <a:rPr lang="en-US" sz="2600" dirty="0">
                <a:latin typeface="+mn-lt"/>
              </a:rPr>
              <a:t> Multiple parallel pump system with same number of </a:t>
            </a:r>
          </a:p>
          <a:p>
            <a:pPr>
              <a:tabLst>
                <a:tab pos="176213" algn="l"/>
              </a:tabLst>
              <a:defRPr/>
            </a:pPr>
            <a:r>
              <a:rPr lang="en-US" sz="2600" dirty="0">
                <a:latin typeface="+mn-lt"/>
              </a:rPr>
              <a:t> 	pumps almost always operating</a:t>
            </a:r>
          </a:p>
          <a:p>
            <a:pPr>
              <a:defRPr/>
            </a:pPr>
            <a:endParaRPr lang="en-US" sz="1100" dirty="0">
              <a:latin typeface="+mn-lt"/>
            </a:endParaRPr>
          </a:p>
          <a:p>
            <a:pPr>
              <a:buFont typeface="Arial" charset="0"/>
              <a:buChar char="•"/>
              <a:defRPr/>
            </a:pPr>
            <a:r>
              <a:rPr lang="en-US" sz="2600" dirty="0">
                <a:latin typeface="+mn-lt"/>
              </a:rPr>
              <a:t> Constant pump operation in a batch environment or </a:t>
            </a:r>
          </a:p>
          <a:p>
            <a:pPr>
              <a:tabLst>
                <a:tab pos="176213" algn="l"/>
              </a:tabLst>
              <a:defRPr/>
            </a:pPr>
            <a:r>
              <a:rPr lang="en-US" sz="2600" dirty="0">
                <a:latin typeface="+mn-lt"/>
              </a:rPr>
              <a:t> 	frequent cycle batch operation in a continuous process</a:t>
            </a:r>
          </a:p>
          <a:p>
            <a:pPr>
              <a:defRPr/>
            </a:pPr>
            <a:endParaRPr lang="en-US" sz="1100" dirty="0">
              <a:latin typeface="+mn-lt"/>
            </a:endParaRPr>
          </a:p>
          <a:p>
            <a:pPr>
              <a:buFont typeface="Arial" charset="0"/>
              <a:buChar char="•"/>
              <a:defRPr/>
            </a:pPr>
            <a:r>
              <a:rPr lang="en-US" sz="2600" dirty="0">
                <a:latin typeface="+mn-lt"/>
              </a:rPr>
              <a:t> Cavitation noise (at pump or elsewhere in the system)</a:t>
            </a:r>
          </a:p>
          <a:p>
            <a:pPr>
              <a:defRPr/>
            </a:pPr>
            <a:endParaRPr lang="en-US" sz="1100" dirty="0">
              <a:latin typeface="+mn-lt"/>
            </a:endParaRPr>
          </a:p>
          <a:p>
            <a:pPr>
              <a:buFont typeface="Arial" charset="0"/>
              <a:buChar char="•"/>
              <a:defRPr/>
            </a:pPr>
            <a:r>
              <a:rPr lang="en-US" sz="2600" dirty="0">
                <a:latin typeface="+mn-lt"/>
              </a:rPr>
              <a:t> High system maintenance</a:t>
            </a:r>
          </a:p>
          <a:p>
            <a:pPr>
              <a:defRPr/>
            </a:pPr>
            <a:endParaRPr lang="en-US" sz="1100" dirty="0">
              <a:latin typeface="+mn-lt"/>
            </a:endParaRPr>
          </a:p>
          <a:p>
            <a:pPr>
              <a:buFont typeface="Arial" charset="0"/>
              <a:buChar char="•"/>
              <a:defRPr/>
            </a:pPr>
            <a:r>
              <a:rPr lang="en-US" sz="2600" dirty="0">
                <a:latin typeface="+mn-lt"/>
              </a:rPr>
              <a:t> Systems that have undergone a change in function</a:t>
            </a:r>
          </a:p>
        </p:txBody>
      </p:sp>
      <p:sp>
        <p:nvSpPr>
          <p:cNvPr id="94212" name="TextBox 3"/>
          <p:cNvSpPr txBox="1">
            <a:spLocks noChangeArrowheads="1"/>
          </p:cNvSpPr>
          <p:nvPr/>
        </p:nvSpPr>
        <p:spPr bwMode="auto">
          <a:xfrm>
            <a:off x="4610100" y="6232981"/>
            <a:ext cx="441332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400" dirty="0">
                <a:latin typeface="Arial" charset="0"/>
              </a:rPr>
              <a:t>Courtesy: Don Casada’s Evaluating Pump Systems</a:t>
            </a:r>
          </a:p>
        </p:txBody>
      </p:sp>
    </p:spTree>
    <p:extLst>
      <p:ext uri="{BB962C8B-B14F-4D97-AF65-F5344CB8AC3E}">
        <p14:creationId xmlns:p14="http://schemas.microsoft.com/office/powerpoint/2010/main" val="248093506"/>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itle 1"/>
          <p:cNvSpPr>
            <a:spLocks noGrp="1"/>
          </p:cNvSpPr>
          <p:nvPr>
            <p:ph type="title"/>
          </p:nvPr>
        </p:nvSpPr>
        <p:spPr>
          <a:xfrm>
            <a:off x="304800" y="381000"/>
            <a:ext cx="7162800" cy="685800"/>
          </a:xfrm>
        </p:spPr>
        <p:txBody>
          <a:bodyPr anchor="t"/>
          <a:lstStyle/>
          <a:p>
            <a:r>
              <a:rPr lang="en-US" sz="4200" dirty="0"/>
              <a:t>Pump Efficiency Index (PEI)</a:t>
            </a:r>
          </a:p>
        </p:txBody>
      </p:sp>
      <p:sp>
        <p:nvSpPr>
          <p:cNvPr id="2" name="TextBox 1">
            <a:extLst>
              <a:ext uri="{FF2B5EF4-FFF2-40B4-BE49-F238E27FC236}">
                <a16:creationId xmlns:a16="http://schemas.microsoft.com/office/drawing/2014/main" id="{D1194A84-07CC-4A8A-98CF-E5F3FD79271B}"/>
              </a:ext>
            </a:extLst>
          </p:cNvPr>
          <p:cNvSpPr txBox="1"/>
          <p:nvPr/>
        </p:nvSpPr>
        <p:spPr>
          <a:xfrm>
            <a:off x="304800" y="1265661"/>
            <a:ext cx="8839200" cy="2062103"/>
          </a:xfrm>
          <a:prstGeom prst="rect">
            <a:avLst/>
          </a:prstGeom>
          <a:noFill/>
        </p:spPr>
        <p:txBody>
          <a:bodyPr wrap="square" rtlCol="0">
            <a:spAutoFit/>
          </a:bodyPr>
          <a:lstStyle/>
          <a:p>
            <a:r>
              <a:rPr lang="en-US" sz="2800" dirty="0">
                <a:latin typeface="Calibri" panose="020F0502020204030204" pitchFamily="34" charset="0"/>
                <a:cs typeface="Calibri" panose="020F0502020204030204" pitchFamily="34" charset="0"/>
              </a:rPr>
              <a:t>DOE metric for rating the efficiency of pumps and motors (like SEER rating for AC units)</a:t>
            </a:r>
          </a:p>
          <a:p>
            <a:pPr marL="457200" indent="-457200">
              <a:buFont typeface="Arial" panose="020B0604020202020204" pitchFamily="34" charset="0"/>
              <a:buChar char="•"/>
            </a:pPr>
            <a:r>
              <a:rPr lang="en-US" dirty="0">
                <a:latin typeface="Calibri" panose="020F0502020204030204" pitchFamily="34" charset="0"/>
                <a:cs typeface="Calibri" panose="020F0502020204030204" pitchFamily="34" charset="0"/>
              </a:rPr>
              <a:t>PEI must be listed on pumps starting in 2020</a:t>
            </a:r>
          </a:p>
          <a:p>
            <a:pPr marL="457200" indent="-457200">
              <a:buFont typeface="Arial" panose="020B0604020202020204" pitchFamily="34" charset="0"/>
              <a:buChar char="•"/>
            </a:pPr>
            <a:r>
              <a:rPr lang="en-US" dirty="0">
                <a:latin typeface="Calibri" panose="020F0502020204030204" pitchFamily="34" charset="0"/>
                <a:cs typeface="Calibri" panose="020F0502020204030204" pitchFamily="34" charset="0"/>
              </a:rPr>
              <a:t>Two types of PEI dependent on constant speed or variable speed applications</a:t>
            </a:r>
            <a:endParaRPr lang="en-US" sz="3200" dirty="0">
              <a:latin typeface="Calibri" panose="020F0502020204030204" pitchFamily="34" charset="0"/>
              <a:cs typeface="Calibri" panose="020F0502020204030204" pitchFamily="34" charset="0"/>
            </a:endParaRPr>
          </a:p>
        </p:txBody>
      </p:sp>
      <mc:AlternateContent xmlns:mc="http://schemas.openxmlformats.org/markup-compatibility/2006" xmlns:a14="http://schemas.microsoft.com/office/drawing/2010/main">
        <mc:Choice Requires="a14">
          <p:sp>
            <p:nvSpPr>
              <p:cNvPr id="137" name="TextBox 136">
                <a:extLst>
                  <a:ext uri="{FF2B5EF4-FFF2-40B4-BE49-F238E27FC236}">
                    <a16:creationId xmlns:a16="http://schemas.microsoft.com/office/drawing/2014/main" id="{1192EF79-6F0E-408D-9821-BD1A67961C7D}"/>
                  </a:ext>
                </a:extLst>
              </p:cNvPr>
              <p:cNvSpPr txBox="1"/>
              <p:nvPr/>
            </p:nvSpPr>
            <p:spPr>
              <a:xfrm>
                <a:off x="609600" y="3069425"/>
                <a:ext cx="8391525" cy="914400"/>
              </a:xfrm>
              <a:prstGeom prst="rect">
                <a:avLst/>
              </a:prstGeom>
              <a:ln w="38100">
                <a:noFill/>
              </a:ln>
            </p:spPr>
            <p:txBody>
              <a:bodyPr vert="horz" wrap="none" lIns="91440" tIns="45720" rIns="91440" bIns="45720" rtlCol="0" anchor="ctr">
                <a:normAutofit/>
              </a:bodyPr>
              <a:lstStyle/>
              <a:p>
                <a:pPr algn="ctr" defTabSz="457200">
                  <a:spcBef>
                    <a:spcPct val="20000"/>
                  </a:spcBef>
                </a:pPr>
                <a14:m>
                  <m:oMath xmlns:m="http://schemas.openxmlformats.org/officeDocument/2006/math">
                    <m:r>
                      <m:rPr>
                        <m:sty m:val="p"/>
                      </m:rPr>
                      <a:rPr lang="en-US" sz="2323">
                        <a:solidFill>
                          <a:srgbClr val="000000"/>
                        </a:solidFill>
                        <a:latin typeface="Cambria Math" panose="02040503050406030204" pitchFamily="18" charset="0"/>
                      </a:rPr>
                      <m:t>PEI</m:t>
                    </m:r>
                    <m:r>
                      <a:rPr lang="en-US" sz="2323">
                        <a:solidFill>
                          <a:srgbClr val="000000"/>
                        </a:solidFill>
                        <a:latin typeface="Cambria Math"/>
                      </a:rPr>
                      <m:t>= </m:t>
                    </m:r>
                    <m:f>
                      <m:fPr>
                        <m:ctrlPr>
                          <a:rPr lang="en-US" sz="2323" i="1">
                            <a:solidFill>
                              <a:srgbClr val="000000"/>
                            </a:solidFill>
                            <a:latin typeface="Cambria Math" panose="02040503050406030204" pitchFamily="18" charset="0"/>
                          </a:rPr>
                        </m:ctrlPr>
                      </m:fPr>
                      <m:num>
                        <m:sSub>
                          <m:sSubPr>
                            <m:ctrlPr>
                              <a:rPr lang="en-US" sz="2323" i="1">
                                <a:solidFill>
                                  <a:srgbClr val="000000"/>
                                </a:solidFill>
                                <a:latin typeface="Cambria Math" panose="02040503050406030204" pitchFamily="18" charset="0"/>
                              </a:rPr>
                            </m:ctrlPr>
                          </m:sSubPr>
                          <m:e>
                            <m:r>
                              <m:rPr>
                                <m:sty m:val="p"/>
                              </m:rPr>
                              <a:rPr lang="en-US" sz="2323">
                                <a:solidFill>
                                  <a:srgbClr val="000000"/>
                                </a:solidFill>
                                <a:latin typeface="Cambria Math"/>
                              </a:rPr>
                              <m:t>PER</m:t>
                            </m:r>
                          </m:e>
                          <m:sub>
                            <m:r>
                              <m:rPr>
                                <m:sty m:val="p"/>
                              </m:rPr>
                              <a:rPr lang="en-US" sz="2323">
                                <a:solidFill>
                                  <a:srgbClr val="000000"/>
                                </a:solidFill>
                                <a:latin typeface="Cambria Math"/>
                              </a:rPr>
                              <m:t>CL</m:t>
                            </m:r>
                            <m:r>
                              <a:rPr lang="en-US" sz="2323">
                                <a:solidFill>
                                  <a:srgbClr val="000000"/>
                                </a:solidFill>
                                <a:latin typeface="Cambria Math" panose="02040503050406030204" pitchFamily="18" charset="0"/>
                              </a:rPr>
                              <m:t>/</m:t>
                            </m:r>
                            <m:r>
                              <m:rPr>
                                <m:sty m:val="p"/>
                              </m:rPr>
                              <a:rPr lang="en-US" sz="2323">
                                <a:solidFill>
                                  <a:srgbClr val="000000"/>
                                </a:solidFill>
                                <a:latin typeface="Cambria Math" panose="02040503050406030204" pitchFamily="18" charset="0"/>
                              </a:rPr>
                              <m:t>VL</m:t>
                            </m:r>
                          </m:sub>
                        </m:sSub>
                      </m:num>
                      <m:den>
                        <m:sSub>
                          <m:sSubPr>
                            <m:ctrlPr>
                              <a:rPr lang="en-US" sz="2323" i="1">
                                <a:solidFill>
                                  <a:srgbClr val="000000"/>
                                </a:solidFill>
                                <a:latin typeface="Cambria Math" panose="02040503050406030204" pitchFamily="18" charset="0"/>
                              </a:rPr>
                            </m:ctrlPr>
                          </m:sSubPr>
                          <m:e>
                            <m:r>
                              <m:rPr>
                                <m:sty m:val="p"/>
                              </m:rPr>
                              <a:rPr lang="en-US" sz="2323">
                                <a:solidFill>
                                  <a:srgbClr val="000000"/>
                                </a:solidFill>
                                <a:latin typeface="Cambria Math"/>
                              </a:rPr>
                              <m:t>PER</m:t>
                            </m:r>
                          </m:e>
                          <m:sub>
                            <m:r>
                              <m:rPr>
                                <m:sty m:val="p"/>
                              </m:rPr>
                              <a:rPr lang="en-US" sz="2323">
                                <a:solidFill>
                                  <a:srgbClr val="000000"/>
                                </a:solidFill>
                                <a:latin typeface="Cambria Math"/>
                              </a:rPr>
                              <m:t>STD</m:t>
                            </m:r>
                          </m:sub>
                        </m:sSub>
                      </m:den>
                    </m:f>
                    <m:r>
                      <a:rPr lang="en-US" sz="2323" i="1">
                        <a:solidFill>
                          <a:srgbClr val="000000"/>
                        </a:solidFill>
                        <a:latin typeface="Cambria Math" panose="02040503050406030204" pitchFamily="18" charset="0"/>
                      </a:rPr>
                      <m:t>=</m:t>
                    </m:r>
                    <m:f>
                      <m:fPr>
                        <m:ctrlPr>
                          <a:rPr lang="en-US" sz="2323" i="1">
                            <a:solidFill>
                              <a:srgbClr val="000000"/>
                            </a:solidFill>
                            <a:latin typeface="Cambria Math" panose="02040503050406030204" pitchFamily="18" charset="0"/>
                          </a:rPr>
                        </m:ctrlPr>
                      </m:fPr>
                      <m:num>
                        <m:r>
                          <a:rPr lang="en-US" sz="2323" i="1">
                            <a:solidFill>
                              <a:srgbClr val="000000"/>
                            </a:solidFill>
                            <a:latin typeface="Cambria Math" panose="02040503050406030204" pitchFamily="18" charset="0"/>
                          </a:rPr>
                          <m:t>𝑃𝑒𝑟𝑓𝑜𝑟𝑚𝑎𝑛𝑐𝑒</m:t>
                        </m:r>
                        <m:r>
                          <a:rPr lang="en-US" sz="2323" i="1">
                            <a:solidFill>
                              <a:srgbClr val="000000"/>
                            </a:solidFill>
                            <a:latin typeface="Cambria Math" panose="02040503050406030204" pitchFamily="18" charset="0"/>
                          </a:rPr>
                          <m:t> </m:t>
                        </m:r>
                        <m:r>
                          <a:rPr lang="en-US" sz="2323" i="1">
                            <a:solidFill>
                              <a:srgbClr val="000000"/>
                            </a:solidFill>
                            <a:latin typeface="Cambria Math" panose="02040503050406030204" pitchFamily="18" charset="0"/>
                          </a:rPr>
                          <m:t>𝑜𝑓</m:t>
                        </m:r>
                        <m:r>
                          <a:rPr lang="en-US" sz="2323" i="1">
                            <a:solidFill>
                              <a:srgbClr val="000000"/>
                            </a:solidFill>
                            <a:latin typeface="Cambria Math" panose="02040503050406030204" pitchFamily="18" charset="0"/>
                          </a:rPr>
                          <m:t> </m:t>
                        </m:r>
                        <m:r>
                          <a:rPr lang="en-US" sz="2323" i="1">
                            <a:solidFill>
                              <a:srgbClr val="000000"/>
                            </a:solidFill>
                            <a:latin typeface="Cambria Math" panose="02040503050406030204" pitchFamily="18" charset="0"/>
                          </a:rPr>
                          <m:t>𝑡𝑒𝑠𝑡𝑒𝑑</m:t>
                        </m:r>
                        <m:r>
                          <a:rPr lang="en-US" sz="2323" i="1">
                            <a:solidFill>
                              <a:srgbClr val="000000"/>
                            </a:solidFill>
                            <a:latin typeface="Cambria Math" panose="02040503050406030204" pitchFamily="18" charset="0"/>
                          </a:rPr>
                          <m:t> </m:t>
                        </m:r>
                        <m:r>
                          <a:rPr lang="en-US" sz="2323" i="1">
                            <a:solidFill>
                              <a:srgbClr val="000000"/>
                            </a:solidFill>
                            <a:latin typeface="Cambria Math" panose="02040503050406030204" pitchFamily="18" charset="0"/>
                          </a:rPr>
                          <m:t>𝑝𝑢𝑚𝑝</m:t>
                        </m:r>
                      </m:num>
                      <m:den>
                        <m:r>
                          <a:rPr lang="en-US" sz="2323" i="1">
                            <a:solidFill>
                              <a:srgbClr val="000000"/>
                            </a:solidFill>
                            <a:latin typeface="Cambria Math" panose="02040503050406030204" pitchFamily="18" charset="0"/>
                          </a:rPr>
                          <m:t>𝑃𝑒𝑟𝑓𝑜𝑟𝑚𝑎𝑛𝑐𝑒</m:t>
                        </m:r>
                        <m:r>
                          <a:rPr lang="en-US" sz="2323" i="1">
                            <a:solidFill>
                              <a:srgbClr val="000000"/>
                            </a:solidFill>
                            <a:latin typeface="Cambria Math" panose="02040503050406030204" pitchFamily="18" charset="0"/>
                          </a:rPr>
                          <m:t> </m:t>
                        </m:r>
                        <m:r>
                          <a:rPr lang="en-US" sz="2323" i="1">
                            <a:solidFill>
                              <a:srgbClr val="000000"/>
                            </a:solidFill>
                            <a:latin typeface="Cambria Math" panose="02040503050406030204" pitchFamily="18" charset="0"/>
                          </a:rPr>
                          <m:t>𝑜𝑓</m:t>
                        </m:r>
                        <m:r>
                          <a:rPr lang="en-US" sz="2323" i="1">
                            <a:solidFill>
                              <a:srgbClr val="000000"/>
                            </a:solidFill>
                            <a:latin typeface="Cambria Math" panose="02040503050406030204" pitchFamily="18" charset="0"/>
                          </a:rPr>
                          <m:t> </m:t>
                        </m:r>
                        <m:r>
                          <a:rPr lang="en-US" sz="2323" i="1">
                            <a:solidFill>
                              <a:srgbClr val="000000"/>
                            </a:solidFill>
                            <a:latin typeface="Cambria Math" panose="02040503050406030204" pitchFamily="18" charset="0"/>
                          </a:rPr>
                          <m:t>𝑚𝑖𝑛𝑖𝑚𝑎𝑙𝑙𝑦</m:t>
                        </m:r>
                        <m:r>
                          <a:rPr lang="en-US" sz="2323" i="1">
                            <a:solidFill>
                              <a:srgbClr val="000000"/>
                            </a:solidFill>
                            <a:latin typeface="Cambria Math" panose="02040503050406030204" pitchFamily="18" charset="0"/>
                          </a:rPr>
                          <m:t> </m:t>
                        </m:r>
                        <m:r>
                          <a:rPr lang="en-US" sz="2323" i="1">
                            <a:solidFill>
                              <a:srgbClr val="000000"/>
                            </a:solidFill>
                            <a:latin typeface="Cambria Math" panose="02040503050406030204" pitchFamily="18" charset="0"/>
                          </a:rPr>
                          <m:t>𝑐𝑜𝑚𝑝𝑙𝑖𝑎𝑛𝑡</m:t>
                        </m:r>
                        <m:r>
                          <a:rPr lang="en-US" sz="2323" i="1">
                            <a:solidFill>
                              <a:srgbClr val="000000"/>
                            </a:solidFill>
                            <a:latin typeface="Cambria Math" panose="02040503050406030204" pitchFamily="18" charset="0"/>
                          </a:rPr>
                          <m:t> </m:t>
                        </m:r>
                        <m:r>
                          <a:rPr lang="en-US" sz="2323" i="1">
                            <a:solidFill>
                              <a:srgbClr val="000000"/>
                            </a:solidFill>
                            <a:latin typeface="Cambria Math" panose="02040503050406030204" pitchFamily="18" charset="0"/>
                          </a:rPr>
                          <m:t>𝑝𝑢𝑚𝑝</m:t>
                        </m:r>
                      </m:den>
                    </m:f>
                  </m:oMath>
                </a14:m>
                <a:r>
                  <a:rPr lang="en-US" sz="2323" b="1" dirty="0">
                    <a:solidFill>
                      <a:srgbClr val="000000"/>
                    </a:solidFill>
                    <a:cs typeface="Arial Narrow"/>
                  </a:rPr>
                  <a:t>  </a:t>
                </a:r>
              </a:p>
            </p:txBody>
          </p:sp>
        </mc:Choice>
        <mc:Fallback xmlns="">
          <p:sp>
            <p:nvSpPr>
              <p:cNvPr id="137" name="TextBox 136">
                <a:extLst>
                  <a:ext uri="{FF2B5EF4-FFF2-40B4-BE49-F238E27FC236}">
                    <a16:creationId xmlns:a16="http://schemas.microsoft.com/office/drawing/2014/main" id="{1192EF79-6F0E-408D-9821-BD1A67961C7D}"/>
                  </a:ext>
                </a:extLst>
              </p:cNvPr>
              <p:cNvSpPr txBox="1">
                <a:spLocks noRot="1" noChangeAspect="1" noMove="1" noResize="1" noEditPoints="1" noAdjustHandles="1" noChangeArrowheads="1" noChangeShapeType="1" noTextEdit="1"/>
              </p:cNvSpPr>
              <p:nvPr/>
            </p:nvSpPr>
            <p:spPr>
              <a:xfrm>
                <a:off x="609600" y="3069425"/>
                <a:ext cx="8391525" cy="914400"/>
              </a:xfrm>
              <a:prstGeom prst="rect">
                <a:avLst/>
              </a:prstGeom>
              <a:blipFill>
                <a:blip r:embed="rId3"/>
                <a:stretch>
                  <a:fillRect/>
                </a:stretch>
              </a:blipFill>
              <a:ln w="38100">
                <a:noFill/>
              </a:ln>
            </p:spPr>
            <p:txBody>
              <a:bodyPr/>
              <a:lstStyle/>
              <a:p>
                <a:r>
                  <a:rPr lang="en-US">
                    <a:noFill/>
                  </a:rPr>
                  <a:t> </a:t>
                </a:r>
              </a:p>
            </p:txBody>
          </p:sp>
        </mc:Fallback>
      </mc:AlternateContent>
      <p:graphicFrame>
        <p:nvGraphicFramePr>
          <p:cNvPr id="138" name="Table 137">
            <a:extLst>
              <a:ext uri="{FF2B5EF4-FFF2-40B4-BE49-F238E27FC236}">
                <a16:creationId xmlns:a16="http://schemas.microsoft.com/office/drawing/2014/main" id="{6EC92898-AC74-43A2-A8CE-3A149D34DEB0}"/>
              </a:ext>
            </a:extLst>
          </p:cNvPr>
          <p:cNvGraphicFramePr>
            <a:graphicFrameLocks noGrp="1"/>
          </p:cNvGraphicFramePr>
          <p:nvPr>
            <p:extLst>
              <p:ext uri="{D42A27DB-BD31-4B8C-83A1-F6EECF244321}">
                <p14:modId xmlns:p14="http://schemas.microsoft.com/office/powerpoint/2010/main" val="2388377938"/>
              </p:ext>
            </p:extLst>
          </p:nvPr>
        </p:nvGraphicFramePr>
        <p:xfrm>
          <a:off x="609600" y="3986674"/>
          <a:ext cx="8286750" cy="2870200"/>
        </p:xfrm>
        <a:graphic>
          <a:graphicData uri="http://schemas.openxmlformats.org/drawingml/2006/table">
            <a:tbl>
              <a:tblPr firstRow="1" bandRow="1">
                <a:tableStyleId>{5C22544A-7EE6-4342-B048-85BDC9FD1C3A}</a:tableStyleId>
              </a:tblPr>
              <a:tblGrid>
                <a:gridCol w="2116187">
                  <a:extLst>
                    <a:ext uri="{9D8B030D-6E8A-4147-A177-3AD203B41FA5}">
                      <a16:colId xmlns:a16="http://schemas.microsoft.com/office/drawing/2014/main" val="20000"/>
                    </a:ext>
                  </a:extLst>
                </a:gridCol>
                <a:gridCol w="3046363">
                  <a:extLst>
                    <a:ext uri="{9D8B030D-6E8A-4147-A177-3AD203B41FA5}">
                      <a16:colId xmlns:a16="http://schemas.microsoft.com/office/drawing/2014/main" val="20001"/>
                    </a:ext>
                  </a:extLst>
                </a:gridCol>
                <a:gridCol w="3124200">
                  <a:extLst>
                    <a:ext uri="{9D8B030D-6E8A-4147-A177-3AD203B41FA5}">
                      <a16:colId xmlns:a16="http://schemas.microsoft.com/office/drawing/2014/main" val="20002"/>
                    </a:ext>
                  </a:extLst>
                </a:gridCol>
              </a:tblGrid>
              <a:tr h="370840">
                <a:tc>
                  <a:txBody>
                    <a:bodyPr/>
                    <a:lstStyle>
                      <a:lvl1pPr marL="0" algn="l" defTabSz="685800" rtl="0" eaLnBrk="1" latinLnBrk="0" hangingPunct="1">
                        <a:defRPr sz="1350" b="1" kern="1200">
                          <a:solidFill>
                            <a:schemeClr val="lt1"/>
                          </a:solidFill>
                          <a:latin typeface="Calibri"/>
                        </a:defRPr>
                      </a:lvl1pPr>
                      <a:lvl2pPr marL="342900" algn="l" defTabSz="685800" rtl="0" eaLnBrk="1" latinLnBrk="0" hangingPunct="1">
                        <a:defRPr sz="1350" b="1" kern="1200">
                          <a:solidFill>
                            <a:schemeClr val="lt1"/>
                          </a:solidFill>
                          <a:latin typeface="Calibri"/>
                        </a:defRPr>
                      </a:lvl2pPr>
                      <a:lvl3pPr marL="685800" algn="l" defTabSz="685800" rtl="0" eaLnBrk="1" latinLnBrk="0" hangingPunct="1">
                        <a:defRPr sz="1350" b="1" kern="1200">
                          <a:solidFill>
                            <a:schemeClr val="lt1"/>
                          </a:solidFill>
                          <a:latin typeface="Calibri"/>
                        </a:defRPr>
                      </a:lvl3pPr>
                      <a:lvl4pPr marL="1028700" algn="l" defTabSz="685800" rtl="0" eaLnBrk="1" latinLnBrk="0" hangingPunct="1">
                        <a:defRPr sz="1350" b="1" kern="1200">
                          <a:solidFill>
                            <a:schemeClr val="lt1"/>
                          </a:solidFill>
                          <a:latin typeface="Calibri"/>
                        </a:defRPr>
                      </a:lvl4pPr>
                      <a:lvl5pPr marL="1371600" algn="l" defTabSz="685800" rtl="0" eaLnBrk="1" latinLnBrk="0" hangingPunct="1">
                        <a:defRPr sz="1350" b="1" kern="1200">
                          <a:solidFill>
                            <a:schemeClr val="lt1"/>
                          </a:solidFill>
                          <a:latin typeface="Calibri"/>
                        </a:defRPr>
                      </a:lvl5pPr>
                      <a:lvl6pPr marL="1714500" algn="l" defTabSz="685800" rtl="0" eaLnBrk="1" latinLnBrk="0" hangingPunct="1">
                        <a:defRPr sz="1350" b="1" kern="1200">
                          <a:solidFill>
                            <a:schemeClr val="lt1"/>
                          </a:solidFill>
                          <a:latin typeface="Calibri"/>
                        </a:defRPr>
                      </a:lvl6pPr>
                      <a:lvl7pPr marL="2057400" algn="l" defTabSz="685800" rtl="0" eaLnBrk="1" latinLnBrk="0" hangingPunct="1">
                        <a:defRPr sz="1350" b="1" kern="1200">
                          <a:solidFill>
                            <a:schemeClr val="lt1"/>
                          </a:solidFill>
                          <a:latin typeface="Calibri"/>
                        </a:defRPr>
                      </a:lvl7pPr>
                      <a:lvl8pPr marL="2400300" algn="l" defTabSz="685800" rtl="0" eaLnBrk="1" latinLnBrk="0" hangingPunct="1">
                        <a:defRPr sz="1350" b="1" kern="1200">
                          <a:solidFill>
                            <a:schemeClr val="lt1"/>
                          </a:solidFill>
                          <a:latin typeface="Calibri"/>
                        </a:defRPr>
                      </a:lvl8pPr>
                      <a:lvl9pPr marL="2743200" algn="l" defTabSz="685800" rtl="0" eaLnBrk="1" latinLnBrk="0" hangingPunct="1">
                        <a:defRPr sz="1350" b="1" kern="1200">
                          <a:solidFill>
                            <a:schemeClr val="lt1"/>
                          </a:solidFill>
                          <a:latin typeface="Calibri"/>
                        </a:defRPr>
                      </a:lvl9pPr>
                    </a:lstStyle>
                    <a:p>
                      <a:pPr algn="ctr"/>
                      <a:r>
                        <a:rPr lang="en-US" sz="1400" dirty="0"/>
                        <a:t>Pump Energy</a:t>
                      </a:r>
                      <a:r>
                        <a:rPr lang="en-US" sz="1400" baseline="0" dirty="0"/>
                        <a:t> Index</a:t>
                      </a:r>
                      <a:endParaRPr lang="en-US" sz="1400" dirty="0"/>
                    </a:p>
                  </a:txBody>
                  <a:tcP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rgbClr val="1D4971"/>
                    </a:solidFill>
                  </a:tcPr>
                </a:tc>
                <a:tc>
                  <a:txBody>
                    <a:bodyPr/>
                    <a:lstStyle>
                      <a:lvl1pPr marL="0" algn="l" defTabSz="685800" rtl="0" eaLnBrk="1" latinLnBrk="0" hangingPunct="1">
                        <a:defRPr sz="1350" b="1" kern="1200">
                          <a:solidFill>
                            <a:schemeClr val="lt1"/>
                          </a:solidFill>
                          <a:latin typeface="Calibri"/>
                        </a:defRPr>
                      </a:lvl1pPr>
                      <a:lvl2pPr marL="342900" algn="l" defTabSz="685800" rtl="0" eaLnBrk="1" latinLnBrk="0" hangingPunct="1">
                        <a:defRPr sz="1350" b="1" kern="1200">
                          <a:solidFill>
                            <a:schemeClr val="lt1"/>
                          </a:solidFill>
                          <a:latin typeface="Calibri"/>
                        </a:defRPr>
                      </a:lvl2pPr>
                      <a:lvl3pPr marL="685800" algn="l" defTabSz="685800" rtl="0" eaLnBrk="1" latinLnBrk="0" hangingPunct="1">
                        <a:defRPr sz="1350" b="1" kern="1200">
                          <a:solidFill>
                            <a:schemeClr val="lt1"/>
                          </a:solidFill>
                          <a:latin typeface="Calibri"/>
                        </a:defRPr>
                      </a:lvl3pPr>
                      <a:lvl4pPr marL="1028700" algn="l" defTabSz="685800" rtl="0" eaLnBrk="1" latinLnBrk="0" hangingPunct="1">
                        <a:defRPr sz="1350" b="1" kern="1200">
                          <a:solidFill>
                            <a:schemeClr val="lt1"/>
                          </a:solidFill>
                          <a:latin typeface="Calibri"/>
                        </a:defRPr>
                      </a:lvl4pPr>
                      <a:lvl5pPr marL="1371600" algn="l" defTabSz="685800" rtl="0" eaLnBrk="1" latinLnBrk="0" hangingPunct="1">
                        <a:defRPr sz="1350" b="1" kern="1200">
                          <a:solidFill>
                            <a:schemeClr val="lt1"/>
                          </a:solidFill>
                          <a:latin typeface="Calibri"/>
                        </a:defRPr>
                      </a:lvl5pPr>
                      <a:lvl6pPr marL="1714500" algn="l" defTabSz="685800" rtl="0" eaLnBrk="1" latinLnBrk="0" hangingPunct="1">
                        <a:defRPr sz="1350" b="1" kern="1200">
                          <a:solidFill>
                            <a:schemeClr val="lt1"/>
                          </a:solidFill>
                          <a:latin typeface="Calibri"/>
                        </a:defRPr>
                      </a:lvl6pPr>
                      <a:lvl7pPr marL="2057400" algn="l" defTabSz="685800" rtl="0" eaLnBrk="1" latinLnBrk="0" hangingPunct="1">
                        <a:defRPr sz="1350" b="1" kern="1200">
                          <a:solidFill>
                            <a:schemeClr val="lt1"/>
                          </a:solidFill>
                          <a:latin typeface="Calibri"/>
                        </a:defRPr>
                      </a:lvl7pPr>
                      <a:lvl8pPr marL="2400300" algn="l" defTabSz="685800" rtl="0" eaLnBrk="1" latinLnBrk="0" hangingPunct="1">
                        <a:defRPr sz="1350" b="1" kern="1200">
                          <a:solidFill>
                            <a:schemeClr val="lt1"/>
                          </a:solidFill>
                          <a:latin typeface="Calibri"/>
                        </a:defRPr>
                      </a:lvl8pPr>
                      <a:lvl9pPr marL="2743200" algn="l" defTabSz="685800" rtl="0" eaLnBrk="1" latinLnBrk="0" hangingPunct="1">
                        <a:defRPr sz="1350" b="1" kern="1200">
                          <a:solidFill>
                            <a:schemeClr val="lt1"/>
                          </a:solidFill>
                          <a:latin typeface="Calibri"/>
                        </a:defRPr>
                      </a:lvl9pPr>
                    </a:lstStyle>
                    <a:p>
                      <a:pPr algn="ctr"/>
                      <a:r>
                        <a:rPr lang="en-US" sz="1400" dirty="0"/>
                        <a:t>Constant</a:t>
                      </a:r>
                      <a:r>
                        <a:rPr lang="en-US" sz="1400" baseline="0" dirty="0"/>
                        <a:t> Load Pump Energy Index (PEI</a:t>
                      </a:r>
                      <a:r>
                        <a:rPr lang="en-US" sz="1400" baseline="-25000" dirty="0"/>
                        <a:t>CL</a:t>
                      </a:r>
                      <a:r>
                        <a:rPr lang="en-US" sz="1400" baseline="0" dirty="0"/>
                        <a:t>)</a:t>
                      </a:r>
                      <a:endParaRPr lang="en-US" sz="1400" dirty="0"/>
                    </a:p>
                  </a:txBody>
                  <a:tcPr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rgbClr val="1D4971"/>
                    </a:solidFill>
                  </a:tcPr>
                </a:tc>
                <a:tc>
                  <a:txBody>
                    <a:bodyPr/>
                    <a:lstStyle>
                      <a:lvl1pPr marL="0" algn="l" defTabSz="685800" rtl="0" eaLnBrk="1" latinLnBrk="0" hangingPunct="1">
                        <a:defRPr sz="1350" b="1" kern="1200">
                          <a:solidFill>
                            <a:schemeClr val="lt1"/>
                          </a:solidFill>
                          <a:latin typeface="Calibri"/>
                        </a:defRPr>
                      </a:lvl1pPr>
                      <a:lvl2pPr marL="342900" algn="l" defTabSz="685800" rtl="0" eaLnBrk="1" latinLnBrk="0" hangingPunct="1">
                        <a:defRPr sz="1350" b="1" kern="1200">
                          <a:solidFill>
                            <a:schemeClr val="lt1"/>
                          </a:solidFill>
                          <a:latin typeface="Calibri"/>
                        </a:defRPr>
                      </a:lvl2pPr>
                      <a:lvl3pPr marL="685800" algn="l" defTabSz="685800" rtl="0" eaLnBrk="1" latinLnBrk="0" hangingPunct="1">
                        <a:defRPr sz="1350" b="1" kern="1200">
                          <a:solidFill>
                            <a:schemeClr val="lt1"/>
                          </a:solidFill>
                          <a:latin typeface="Calibri"/>
                        </a:defRPr>
                      </a:lvl3pPr>
                      <a:lvl4pPr marL="1028700" algn="l" defTabSz="685800" rtl="0" eaLnBrk="1" latinLnBrk="0" hangingPunct="1">
                        <a:defRPr sz="1350" b="1" kern="1200">
                          <a:solidFill>
                            <a:schemeClr val="lt1"/>
                          </a:solidFill>
                          <a:latin typeface="Calibri"/>
                        </a:defRPr>
                      </a:lvl4pPr>
                      <a:lvl5pPr marL="1371600" algn="l" defTabSz="685800" rtl="0" eaLnBrk="1" latinLnBrk="0" hangingPunct="1">
                        <a:defRPr sz="1350" b="1" kern="1200">
                          <a:solidFill>
                            <a:schemeClr val="lt1"/>
                          </a:solidFill>
                          <a:latin typeface="Calibri"/>
                        </a:defRPr>
                      </a:lvl5pPr>
                      <a:lvl6pPr marL="1714500" algn="l" defTabSz="685800" rtl="0" eaLnBrk="1" latinLnBrk="0" hangingPunct="1">
                        <a:defRPr sz="1350" b="1" kern="1200">
                          <a:solidFill>
                            <a:schemeClr val="lt1"/>
                          </a:solidFill>
                          <a:latin typeface="Calibri"/>
                        </a:defRPr>
                      </a:lvl6pPr>
                      <a:lvl7pPr marL="2057400" algn="l" defTabSz="685800" rtl="0" eaLnBrk="1" latinLnBrk="0" hangingPunct="1">
                        <a:defRPr sz="1350" b="1" kern="1200">
                          <a:solidFill>
                            <a:schemeClr val="lt1"/>
                          </a:solidFill>
                          <a:latin typeface="Calibri"/>
                        </a:defRPr>
                      </a:lvl7pPr>
                      <a:lvl8pPr marL="2400300" algn="l" defTabSz="685800" rtl="0" eaLnBrk="1" latinLnBrk="0" hangingPunct="1">
                        <a:defRPr sz="1350" b="1" kern="1200">
                          <a:solidFill>
                            <a:schemeClr val="lt1"/>
                          </a:solidFill>
                          <a:latin typeface="Calibri"/>
                        </a:defRPr>
                      </a:lvl8pPr>
                      <a:lvl9pPr marL="2743200" algn="l" defTabSz="685800" rtl="0" eaLnBrk="1" latinLnBrk="0" hangingPunct="1">
                        <a:defRPr sz="1350" b="1" kern="1200">
                          <a:solidFill>
                            <a:schemeClr val="lt1"/>
                          </a:solidFill>
                          <a:latin typeface="Calibri"/>
                        </a:defRPr>
                      </a:lvl9pPr>
                    </a:lstStyle>
                    <a:p>
                      <a:pPr algn="ctr"/>
                      <a:r>
                        <a:rPr lang="en-US" sz="1400" dirty="0"/>
                        <a:t>Variable Load</a:t>
                      </a:r>
                      <a:r>
                        <a:rPr lang="en-US" sz="1400" baseline="0" dirty="0"/>
                        <a:t> Pump Energy Index (PEI</a:t>
                      </a:r>
                      <a:r>
                        <a:rPr lang="en-US" sz="1400" baseline="-25000" dirty="0"/>
                        <a:t>VL</a:t>
                      </a:r>
                      <a:r>
                        <a:rPr lang="en-US" sz="1400" baseline="0" dirty="0"/>
                        <a:t>)</a:t>
                      </a:r>
                      <a:endParaRPr lang="en-US" sz="1400" dirty="0"/>
                    </a:p>
                  </a:txBody>
                  <a:tcPr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rgbClr val="1D4971"/>
                    </a:solidFill>
                  </a:tcPr>
                </a:tc>
                <a:extLst>
                  <a:ext uri="{0D108BD9-81ED-4DB2-BD59-A6C34878D82A}">
                    <a16:rowId xmlns:a16="http://schemas.microsoft.com/office/drawing/2014/main" val="10000"/>
                  </a:ext>
                </a:extLst>
              </a:tr>
              <a:tr h="370840">
                <a:tc>
                  <a:txBody>
                    <a:bodyPr/>
                    <a:lstStyle>
                      <a:lvl1pPr marL="0" algn="l" defTabSz="685800" rtl="0" eaLnBrk="1" latinLnBrk="0" hangingPunct="1">
                        <a:defRPr sz="1350" kern="1200">
                          <a:solidFill>
                            <a:schemeClr val="dk1"/>
                          </a:solidFill>
                          <a:latin typeface="Calibri"/>
                        </a:defRPr>
                      </a:lvl1pPr>
                      <a:lvl2pPr marL="342900" algn="l" defTabSz="685800" rtl="0" eaLnBrk="1" latinLnBrk="0" hangingPunct="1">
                        <a:defRPr sz="1350" kern="1200">
                          <a:solidFill>
                            <a:schemeClr val="dk1"/>
                          </a:solidFill>
                          <a:latin typeface="Calibri"/>
                        </a:defRPr>
                      </a:lvl2pPr>
                      <a:lvl3pPr marL="685800" algn="l" defTabSz="685800" rtl="0" eaLnBrk="1" latinLnBrk="0" hangingPunct="1">
                        <a:defRPr sz="1350" kern="1200">
                          <a:solidFill>
                            <a:schemeClr val="dk1"/>
                          </a:solidFill>
                          <a:latin typeface="Calibri"/>
                        </a:defRPr>
                      </a:lvl3pPr>
                      <a:lvl4pPr marL="1028700" algn="l" defTabSz="685800" rtl="0" eaLnBrk="1" latinLnBrk="0" hangingPunct="1">
                        <a:defRPr sz="1350" kern="1200">
                          <a:solidFill>
                            <a:schemeClr val="dk1"/>
                          </a:solidFill>
                          <a:latin typeface="Calibri"/>
                        </a:defRPr>
                      </a:lvl4pPr>
                      <a:lvl5pPr marL="1371600" algn="l" defTabSz="685800" rtl="0" eaLnBrk="1" latinLnBrk="0" hangingPunct="1">
                        <a:defRPr sz="1350" kern="1200">
                          <a:solidFill>
                            <a:schemeClr val="dk1"/>
                          </a:solidFill>
                          <a:latin typeface="Calibri"/>
                        </a:defRPr>
                      </a:lvl5pPr>
                      <a:lvl6pPr marL="1714500" algn="l" defTabSz="685800" rtl="0" eaLnBrk="1" latinLnBrk="0" hangingPunct="1">
                        <a:defRPr sz="1350" kern="1200">
                          <a:solidFill>
                            <a:schemeClr val="dk1"/>
                          </a:solidFill>
                          <a:latin typeface="Calibri"/>
                        </a:defRPr>
                      </a:lvl6pPr>
                      <a:lvl7pPr marL="2057400" algn="l" defTabSz="685800" rtl="0" eaLnBrk="1" latinLnBrk="0" hangingPunct="1">
                        <a:defRPr sz="1350" kern="1200">
                          <a:solidFill>
                            <a:schemeClr val="dk1"/>
                          </a:solidFill>
                          <a:latin typeface="Calibri"/>
                        </a:defRPr>
                      </a:lvl7pPr>
                      <a:lvl8pPr marL="2400300" algn="l" defTabSz="685800" rtl="0" eaLnBrk="1" latinLnBrk="0" hangingPunct="1">
                        <a:defRPr sz="1350" kern="1200">
                          <a:solidFill>
                            <a:schemeClr val="dk1"/>
                          </a:solidFill>
                          <a:latin typeface="Calibri"/>
                        </a:defRPr>
                      </a:lvl8pPr>
                      <a:lvl9pPr marL="2743200" algn="l" defTabSz="685800" rtl="0" eaLnBrk="1" latinLnBrk="0" hangingPunct="1">
                        <a:defRPr sz="1350" kern="1200">
                          <a:solidFill>
                            <a:schemeClr val="dk1"/>
                          </a:solidFill>
                          <a:latin typeface="Calibri"/>
                        </a:defRPr>
                      </a:lvl9pPr>
                    </a:lstStyle>
                    <a:p>
                      <a:r>
                        <a:rPr lang="en-US" sz="1400" dirty="0"/>
                        <a:t>Ratio</a:t>
                      </a:r>
                      <a:endParaRPr lang="en-US" sz="1400" dirty="0">
                        <a:solidFill>
                          <a:srgbClr val="50565C"/>
                        </a:solidFill>
                      </a:endParaRPr>
                    </a:p>
                  </a:txBody>
                  <a:tcP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tcPr>
                </a:tc>
                <a:tc>
                  <a:txBody>
                    <a:bodyPr/>
                    <a:lstStyle>
                      <a:lvl1pPr marL="0" algn="l" defTabSz="685800" rtl="0" eaLnBrk="1" latinLnBrk="0" hangingPunct="1">
                        <a:defRPr sz="1350" kern="1200">
                          <a:solidFill>
                            <a:schemeClr val="dk1"/>
                          </a:solidFill>
                          <a:latin typeface="Calibri"/>
                        </a:defRPr>
                      </a:lvl1pPr>
                      <a:lvl2pPr marL="342900" algn="l" defTabSz="685800" rtl="0" eaLnBrk="1" latinLnBrk="0" hangingPunct="1">
                        <a:defRPr sz="1350" kern="1200">
                          <a:solidFill>
                            <a:schemeClr val="dk1"/>
                          </a:solidFill>
                          <a:latin typeface="Calibri"/>
                        </a:defRPr>
                      </a:lvl2pPr>
                      <a:lvl3pPr marL="685800" algn="l" defTabSz="685800" rtl="0" eaLnBrk="1" latinLnBrk="0" hangingPunct="1">
                        <a:defRPr sz="1350" kern="1200">
                          <a:solidFill>
                            <a:schemeClr val="dk1"/>
                          </a:solidFill>
                          <a:latin typeface="Calibri"/>
                        </a:defRPr>
                      </a:lvl3pPr>
                      <a:lvl4pPr marL="1028700" algn="l" defTabSz="685800" rtl="0" eaLnBrk="1" latinLnBrk="0" hangingPunct="1">
                        <a:defRPr sz="1350" kern="1200">
                          <a:solidFill>
                            <a:schemeClr val="dk1"/>
                          </a:solidFill>
                          <a:latin typeface="Calibri"/>
                        </a:defRPr>
                      </a:lvl4pPr>
                      <a:lvl5pPr marL="1371600" algn="l" defTabSz="685800" rtl="0" eaLnBrk="1" latinLnBrk="0" hangingPunct="1">
                        <a:defRPr sz="1350" kern="1200">
                          <a:solidFill>
                            <a:schemeClr val="dk1"/>
                          </a:solidFill>
                          <a:latin typeface="Calibri"/>
                        </a:defRPr>
                      </a:lvl5pPr>
                      <a:lvl6pPr marL="1714500" algn="l" defTabSz="685800" rtl="0" eaLnBrk="1" latinLnBrk="0" hangingPunct="1">
                        <a:defRPr sz="1350" kern="1200">
                          <a:solidFill>
                            <a:schemeClr val="dk1"/>
                          </a:solidFill>
                          <a:latin typeface="Calibri"/>
                        </a:defRPr>
                      </a:lvl6pPr>
                      <a:lvl7pPr marL="2057400" algn="l" defTabSz="685800" rtl="0" eaLnBrk="1" latinLnBrk="0" hangingPunct="1">
                        <a:defRPr sz="1350" kern="1200">
                          <a:solidFill>
                            <a:schemeClr val="dk1"/>
                          </a:solidFill>
                          <a:latin typeface="Calibri"/>
                        </a:defRPr>
                      </a:lvl7pPr>
                      <a:lvl8pPr marL="2400300" algn="l" defTabSz="685800" rtl="0" eaLnBrk="1" latinLnBrk="0" hangingPunct="1">
                        <a:defRPr sz="1350" kern="1200">
                          <a:solidFill>
                            <a:schemeClr val="dk1"/>
                          </a:solidFill>
                          <a:latin typeface="Calibri"/>
                        </a:defRPr>
                      </a:lvl8pPr>
                      <a:lvl9pPr marL="2743200" algn="l" defTabSz="685800" rtl="0" eaLnBrk="1" latinLnBrk="0" hangingPunct="1">
                        <a:defRPr sz="1350" kern="1200">
                          <a:solidFill>
                            <a:schemeClr val="dk1"/>
                          </a:solidFill>
                          <a:latin typeface="Calibri"/>
                        </a:defRPr>
                      </a:lvl9pPr>
                    </a:lstStyle>
                    <a:p>
                      <a:endParaRPr lang="en-US" sz="1400" dirty="0">
                        <a:solidFill>
                          <a:schemeClr val="tx1"/>
                        </a:solidFill>
                      </a:endParaRPr>
                    </a:p>
                    <a:p>
                      <a:endParaRPr lang="en-US" sz="1400" dirty="0">
                        <a:solidFill>
                          <a:schemeClr val="tx1"/>
                        </a:solidFill>
                      </a:endParaRPr>
                    </a:p>
                  </a:txBody>
                  <a:tcP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tcPr>
                </a:tc>
                <a:tc>
                  <a:txBody>
                    <a:bodyPr/>
                    <a:lstStyle>
                      <a:lvl1pPr marL="0" algn="l" defTabSz="685800" rtl="0" eaLnBrk="1" latinLnBrk="0" hangingPunct="1">
                        <a:defRPr sz="1350" kern="1200">
                          <a:solidFill>
                            <a:schemeClr val="dk1"/>
                          </a:solidFill>
                          <a:latin typeface="Calibri"/>
                        </a:defRPr>
                      </a:lvl1pPr>
                      <a:lvl2pPr marL="342900" algn="l" defTabSz="685800" rtl="0" eaLnBrk="1" latinLnBrk="0" hangingPunct="1">
                        <a:defRPr sz="1350" kern="1200">
                          <a:solidFill>
                            <a:schemeClr val="dk1"/>
                          </a:solidFill>
                          <a:latin typeface="Calibri"/>
                        </a:defRPr>
                      </a:lvl2pPr>
                      <a:lvl3pPr marL="685800" algn="l" defTabSz="685800" rtl="0" eaLnBrk="1" latinLnBrk="0" hangingPunct="1">
                        <a:defRPr sz="1350" kern="1200">
                          <a:solidFill>
                            <a:schemeClr val="dk1"/>
                          </a:solidFill>
                          <a:latin typeface="Calibri"/>
                        </a:defRPr>
                      </a:lvl3pPr>
                      <a:lvl4pPr marL="1028700" algn="l" defTabSz="685800" rtl="0" eaLnBrk="1" latinLnBrk="0" hangingPunct="1">
                        <a:defRPr sz="1350" kern="1200">
                          <a:solidFill>
                            <a:schemeClr val="dk1"/>
                          </a:solidFill>
                          <a:latin typeface="Calibri"/>
                        </a:defRPr>
                      </a:lvl4pPr>
                      <a:lvl5pPr marL="1371600" algn="l" defTabSz="685800" rtl="0" eaLnBrk="1" latinLnBrk="0" hangingPunct="1">
                        <a:defRPr sz="1350" kern="1200">
                          <a:solidFill>
                            <a:schemeClr val="dk1"/>
                          </a:solidFill>
                          <a:latin typeface="Calibri"/>
                        </a:defRPr>
                      </a:lvl5pPr>
                      <a:lvl6pPr marL="1714500" algn="l" defTabSz="685800" rtl="0" eaLnBrk="1" latinLnBrk="0" hangingPunct="1">
                        <a:defRPr sz="1350" kern="1200">
                          <a:solidFill>
                            <a:schemeClr val="dk1"/>
                          </a:solidFill>
                          <a:latin typeface="Calibri"/>
                        </a:defRPr>
                      </a:lvl6pPr>
                      <a:lvl7pPr marL="2057400" algn="l" defTabSz="685800" rtl="0" eaLnBrk="1" latinLnBrk="0" hangingPunct="1">
                        <a:defRPr sz="1350" kern="1200">
                          <a:solidFill>
                            <a:schemeClr val="dk1"/>
                          </a:solidFill>
                          <a:latin typeface="Calibri"/>
                        </a:defRPr>
                      </a:lvl7pPr>
                      <a:lvl8pPr marL="2400300" algn="l" defTabSz="685800" rtl="0" eaLnBrk="1" latinLnBrk="0" hangingPunct="1">
                        <a:defRPr sz="1350" kern="1200">
                          <a:solidFill>
                            <a:schemeClr val="dk1"/>
                          </a:solidFill>
                          <a:latin typeface="Calibri"/>
                        </a:defRPr>
                      </a:lvl8pPr>
                      <a:lvl9pPr marL="2743200" algn="l" defTabSz="685800" rtl="0" eaLnBrk="1" latinLnBrk="0" hangingPunct="1">
                        <a:defRPr sz="1350" kern="1200">
                          <a:solidFill>
                            <a:schemeClr val="dk1"/>
                          </a:solidFill>
                          <a:latin typeface="Calibri"/>
                        </a:defRPr>
                      </a:lvl9pPr>
                    </a:lstStyle>
                    <a:p>
                      <a:endParaRPr lang="en-US" sz="1400" dirty="0">
                        <a:solidFill>
                          <a:schemeClr val="tx1"/>
                        </a:solidFill>
                      </a:endParaRPr>
                    </a:p>
                  </a:txBody>
                  <a:tcP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lvl1pPr marL="0" algn="l" defTabSz="685800" rtl="0" eaLnBrk="1" latinLnBrk="0" hangingPunct="1">
                        <a:defRPr sz="1350" kern="1200">
                          <a:solidFill>
                            <a:schemeClr val="dk1"/>
                          </a:solidFill>
                          <a:latin typeface="Calibri"/>
                        </a:defRPr>
                      </a:lvl1pPr>
                      <a:lvl2pPr marL="342900" algn="l" defTabSz="685800" rtl="0" eaLnBrk="1" latinLnBrk="0" hangingPunct="1">
                        <a:defRPr sz="1350" kern="1200">
                          <a:solidFill>
                            <a:schemeClr val="dk1"/>
                          </a:solidFill>
                          <a:latin typeface="Calibri"/>
                        </a:defRPr>
                      </a:lvl2pPr>
                      <a:lvl3pPr marL="685800" algn="l" defTabSz="685800" rtl="0" eaLnBrk="1" latinLnBrk="0" hangingPunct="1">
                        <a:defRPr sz="1350" kern="1200">
                          <a:solidFill>
                            <a:schemeClr val="dk1"/>
                          </a:solidFill>
                          <a:latin typeface="Calibri"/>
                        </a:defRPr>
                      </a:lvl3pPr>
                      <a:lvl4pPr marL="1028700" algn="l" defTabSz="685800" rtl="0" eaLnBrk="1" latinLnBrk="0" hangingPunct="1">
                        <a:defRPr sz="1350" kern="1200">
                          <a:solidFill>
                            <a:schemeClr val="dk1"/>
                          </a:solidFill>
                          <a:latin typeface="Calibri"/>
                        </a:defRPr>
                      </a:lvl4pPr>
                      <a:lvl5pPr marL="1371600" algn="l" defTabSz="685800" rtl="0" eaLnBrk="1" latinLnBrk="0" hangingPunct="1">
                        <a:defRPr sz="1350" kern="1200">
                          <a:solidFill>
                            <a:schemeClr val="dk1"/>
                          </a:solidFill>
                          <a:latin typeface="Calibri"/>
                        </a:defRPr>
                      </a:lvl5pPr>
                      <a:lvl6pPr marL="1714500" algn="l" defTabSz="685800" rtl="0" eaLnBrk="1" latinLnBrk="0" hangingPunct="1">
                        <a:defRPr sz="1350" kern="1200">
                          <a:solidFill>
                            <a:schemeClr val="dk1"/>
                          </a:solidFill>
                          <a:latin typeface="Calibri"/>
                        </a:defRPr>
                      </a:lvl6pPr>
                      <a:lvl7pPr marL="2057400" algn="l" defTabSz="685800" rtl="0" eaLnBrk="1" latinLnBrk="0" hangingPunct="1">
                        <a:defRPr sz="1350" kern="1200">
                          <a:solidFill>
                            <a:schemeClr val="dk1"/>
                          </a:solidFill>
                          <a:latin typeface="Calibri"/>
                        </a:defRPr>
                      </a:lvl7pPr>
                      <a:lvl8pPr marL="2400300" algn="l" defTabSz="685800" rtl="0" eaLnBrk="1" latinLnBrk="0" hangingPunct="1">
                        <a:defRPr sz="1350" kern="1200">
                          <a:solidFill>
                            <a:schemeClr val="dk1"/>
                          </a:solidFill>
                          <a:latin typeface="Calibri"/>
                        </a:defRPr>
                      </a:lvl8pPr>
                      <a:lvl9pPr marL="2743200" algn="l" defTabSz="685800" rtl="0" eaLnBrk="1" latinLnBrk="0" hangingPunct="1">
                        <a:defRPr sz="1350" kern="1200">
                          <a:solidFill>
                            <a:schemeClr val="dk1"/>
                          </a:solidFill>
                          <a:latin typeface="Calibri"/>
                        </a:defRPr>
                      </a:lvl9p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a:t>PER</a:t>
                      </a:r>
                      <a:r>
                        <a:rPr lang="en-US" sz="1400" baseline="-25000" dirty="0"/>
                        <a:t>STD</a:t>
                      </a:r>
                      <a:endParaRPr lang="en-US" sz="1400" dirty="0">
                        <a:solidFill>
                          <a:srgbClr val="50565C"/>
                        </a:solidFill>
                      </a:endParaRPr>
                    </a:p>
                  </a:txBody>
                  <a:tcP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tcPr>
                </a:tc>
                <a:tc gridSpan="2">
                  <a:txBody>
                    <a:bodyPr/>
                    <a:lstStyle>
                      <a:lvl1pPr marL="0" algn="l" defTabSz="685800" rtl="0" eaLnBrk="1" latinLnBrk="0" hangingPunct="1">
                        <a:defRPr sz="1350" kern="1200">
                          <a:solidFill>
                            <a:schemeClr val="dk1"/>
                          </a:solidFill>
                          <a:latin typeface="Calibri"/>
                        </a:defRPr>
                      </a:lvl1pPr>
                      <a:lvl2pPr marL="342900" algn="l" defTabSz="685800" rtl="0" eaLnBrk="1" latinLnBrk="0" hangingPunct="1">
                        <a:defRPr sz="1350" kern="1200">
                          <a:solidFill>
                            <a:schemeClr val="dk1"/>
                          </a:solidFill>
                          <a:latin typeface="Calibri"/>
                        </a:defRPr>
                      </a:lvl2pPr>
                      <a:lvl3pPr marL="685800" algn="l" defTabSz="685800" rtl="0" eaLnBrk="1" latinLnBrk="0" hangingPunct="1">
                        <a:defRPr sz="1350" kern="1200">
                          <a:solidFill>
                            <a:schemeClr val="dk1"/>
                          </a:solidFill>
                          <a:latin typeface="Calibri"/>
                        </a:defRPr>
                      </a:lvl3pPr>
                      <a:lvl4pPr marL="1028700" algn="l" defTabSz="685800" rtl="0" eaLnBrk="1" latinLnBrk="0" hangingPunct="1">
                        <a:defRPr sz="1350" kern="1200">
                          <a:solidFill>
                            <a:schemeClr val="dk1"/>
                          </a:solidFill>
                          <a:latin typeface="Calibri"/>
                        </a:defRPr>
                      </a:lvl4pPr>
                      <a:lvl5pPr marL="1371600" algn="l" defTabSz="685800" rtl="0" eaLnBrk="1" latinLnBrk="0" hangingPunct="1">
                        <a:defRPr sz="1350" kern="1200">
                          <a:solidFill>
                            <a:schemeClr val="dk1"/>
                          </a:solidFill>
                          <a:latin typeface="Calibri"/>
                        </a:defRPr>
                      </a:lvl5pPr>
                      <a:lvl6pPr marL="1714500" algn="l" defTabSz="685800" rtl="0" eaLnBrk="1" latinLnBrk="0" hangingPunct="1">
                        <a:defRPr sz="1350" kern="1200">
                          <a:solidFill>
                            <a:schemeClr val="dk1"/>
                          </a:solidFill>
                          <a:latin typeface="Calibri"/>
                        </a:defRPr>
                      </a:lvl6pPr>
                      <a:lvl7pPr marL="2057400" algn="l" defTabSz="685800" rtl="0" eaLnBrk="1" latinLnBrk="0" hangingPunct="1">
                        <a:defRPr sz="1350" kern="1200">
                          <a:solidFill>
                            <a:schemeClr val="dk1"/>
                          </a:solidFill>
                          <a:latin typeface="Calibri"/>
                        </a:defRPr>
                      </a:lvl7pPr>
                      <a:lvl8pPr marL="2400300" algn="l" defTabSz="685800" rtl="0" eaLnBrk="1" latinLnBrk="0" hangingPunct="1">
                        <a:defRPr sz="1350" kern="1200">
                          <a:solidFill>
                            <a:schemeClr val="dk1"/>
                          </a:solidFill>
                          <a:latin typeface="Calibri"/>
                        </a:defRPr>
                      </a:lvl8pPr>
                      <a:lvl9pPr marL="2743200" algn="l" defTabSz="685800" rtl="0" eaLnBrk="1" latinLnBrk="0" hangingPunct="1">
                        <a:defRPr sz="1350" kern="1200">
                          <a:solidFill>
                            <a:schemeClr val="dk1"/>
                          </a:solidFill>
                          <a:latin typeface="Calibri"/>
                        </a:defRPr>
                      </a:lvl9pPr>
                    </a:lstStyle>
                    <a:p>
                      <a:pPr algn="ctr"/>
                      <a:r>
                        <a:rPr lang="en-US" sz="1400" dirty="0"/>
                        <a:t>PER</a:t>
                      </a:r>
                      <a:r>
                        <a:rPr lang="en-US" sz="1400" baseline="-25000" dirty="0"/>
                        <a:t>CL</a:t>
                      </a:r>
                      <a:r>
                        <a:rPr lang="en-US" sz="1400" baseline="0" dirty="0"/>
                        <a:t> for Minimally Compliant Pump of the Same Equipment Class Serving the Same Hydraulic Load (function of flow and specific speed at BEP) </a:t>
                      </a:r>
                      <a:endParaRPr lang="en-US" sz="1400" b="1" dirty="0">
                        <a:solidFill>
                          <a:srgbClr val="50565C"/>
                        </a:solidFill>
                      </a:endParaRPr>
                    </a:p>
                  </a:txBody>
                  <a:tcP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4"/>
                  </a:ext>
                </a:extLst>
              </a:tr>
              <a:tr h="370840">
                <a:tc>
                  <a:txBody>
                    <a:bodyPr/>
                    <a:lstStyle>
                      <a:lvl1pPr marL="0" algn="l" defTabSz="685800" rtl="0" eaLnBrk="1" latinLnBrk="0" hangingPunct="1">
                        <a:defRPr sz="1350" kern="1200">
                          <a:solidFill>
                            <a:schemeClr val="dk1"/>
                          </a:solidFill>
                          <a:latin typeface="Calibri"/>
                        </a:defRPr>
                      </a:lvl1pPr>
                      <a:lvl2pPr marL="342900" algn="l" defTabSz="685800" rtl="0" eaLnBrk="1" latinLnBrk="0" hangingPunct="1">
                        <a:defRPr sz="1350" kern="1200">
                          <a:solidFill>
                            <a:schemeClr val="dk1"/>
                          </a:solidFill>
                          <a:latin typeface="Calibri"/>
                        </a:defRPr>
                      </a:lvl2pPr>
                      <a:lvl3pPr marL="685800" algn="l" defTabSz="685800" rtl="0" eaLnBrk="1" latinLnBrk="0" hangingPunct="1">
                        <a:defRPr sz="1350" kern="1200">
                          <a:solidFill>
                            <a:schemeClr val="dk1"/>
                          </a:solidFill>
                          <a:latin typeface="Calibri"/>
                        </a:defRPr>
                      </a:lvl3pPr>
                      <a:lvl4pPr marL="1028700" algn="l" defTabSz="685800" rtl="0" eaLnBrk="1" latinLnBrk="0" hangingPunct="1">
                        <a:defRPr sz="1350" kern="1200">
                          <a:solidFill>
                            <a:schemeClr val="dk1"/>
                          </a:solidFill>
                          <a:latin typeface="Calibri"/>
                        </a:defRPr>
                      </a:lvl4pPr>
                      <a:lvl5pPr marL="1371600" algn="l" defTabSz="685800" rtl="0" eaLnBrk="1" latinLnBrk="0" hangingPunct="1">
                        <a:defRPr sz="1350" kern="1200">
                          <a:solidFill>
                            <a:schemeClr val="dk1"/>
                          </a:solidFill>
                          <a:latin typeface="Calibri"/>
                        </a:defRPr>
                      </a:lvl5pPr>
                      <a:lvl6pPr marL="1714500" algn="l" defTabSz="685800" rtl="0" eaLnBrk="1" latinLnBrk="0" hangingPunct="1">
                        <a:defRPr sz="1350" kern="1200">
                          <a:solidFill>
                            <a:schemeClr val="dk1"/>
                          </a:solidFill>
                          <a:latin typeface="Calibri"/>
                        </a:defRPr>
                      </a:lvl6pPr>
                      <a:lvl7pPr marL="2057400" algn="l" defTabSz="685800" rtl="0" eaLnBrk="1" latinLnBrk="0" hangingPunct="1">
                        <a:defRPr sz="1350" kern="1200">
                          <a:solidFill>
                            <a:schemeClr val="dk1"/>
                          </a:solidFill>
                          <a:latin typeface="Calibri"/>
                        </a:defRPr>
                      </a:lvl7pPr>
                      <a:lvl8pPr marL="2400300" algn="l" defTabSz="685800" rtl="0" eaLnBrk="1" latinLnBrk="0" hangingPunct="1">
                        <a:defRPr sz="1350" kern="1200">
                          <a:solidFill>
                            <a:schemeClr val="dk1"/>
                          </a:solidFill>
                          <a:latin typeface="Calibri"/>
                        </a:defRPr>
                      </a:lvl8pPr>
                      <a:lvl9pPr marL="2743200" algn="l" defTabSz="685800" rtl="0" eaLnBrk="1" latinLnBrk="0" hangingPunct="1">
                        <a:defRPr sz="1350" kern="1200">
                          <a:solidFill>
                            <a:schemeClr val="dk1"/>
                          </a:solidFill>
                          <a:latin typeface="Calibri"/>
                        </a:defRPr>
                      </a:lvl9p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a:t>Applicable Pump Configurations</a:t>
                      </a:r>
                      <a:endParaRPr lang="en-US" sz="1400" dirty="0">
                        <a:solidFill>
                          <a:srgbClr val="50565C"/>
                        </a:solidFill>
                      </a:endParaRPr>
                    </a:p>
                  </a:txBody>
                  <a:tcP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tcPr>
                </a:tc>
                <a:tc>
                  <a:txBody>
                    <a:bodyPr/>
                    <a:lstStyle>
                      <a:lvl1pPr marL="0" algn="l" defTabSz="685800" rtl="0" eaLnBrk="1" latinLnBrk="0" hangingPunct="1">
                        <a:defRPr sz="1350" kern="1200">
                          <a:solidFill>
                            <a:schemeClr val="dk1"/>
                          </a:solidFill>
                          <a:latin typeface="Calibri"/>
                        </a:defRPr>
                      </a:lvl1pPr>
                      <a:lvl2pPr marL="342900" algn="l" defTabSz="685800" rtl="0" eaLnBrk="1" latinLnBrk="0" hangingPunct="1">
                        <a:defRPr sz="1350" kern="1200">
                          <a:solidFill>
                            <a:schemeClr val="dk1"/>
                          </a:solidFill>
                          <a:latin typeface="Calibri"/>
                        </a:defRPr>
                      </a:lvl2pPr>
                      <a:lvl3pPr marL="685800" algn="l" defTabSz="685800" rtl="0" eaLnBrk="1" latinLnBrk="0" hangingPunct="1">
                        <a:defRPr sz="1350" kern="1200">
                          <a:solidFill>
                            <a:schemeClr val="dk1"/>
                          </a:solidFill>
                          <a:latin typeface="Calibri"/>
                        </a:defRPr>
                      </a:lvl3pPr>
                      <a:lvl4pPr marL="1028700" algn="l" defTabSz="685800" rtl="0" eaLnBrk="1" latinLnBrk="0" hangingPunct="1">
                        <a:defRPr sz="1350" kern="1200">
                          <a:solidFill>
                            <a:schemeClr val="dk1"/>
                          </a:solidFill>
                          <a:latin typeface="Calibri"/>
                        </a:defRPr>
                      </a:lvl4pPr>
                      <a:lvl5pPr marL="1371600" algn="l" defTabSz="685800" rtl="0" eaLnBrk="1" latinLnBrk="0" hangingPunct="1">
                        <a:defRPr sz="1350" kern="1200">
                          <a:solidFill>
                            <a:schemeClr val="dk1"/>
                          </a:solidFill>
                          <a:latin typeface="Calibri"/>
                        </a:defRPr>
                      </a:lvl5pPr>
                      <a:lvl6pPr marL="1714500" algn="l" defTabSz="685800" rtl="0" eaLnBrk="1" latinLnBrk="0" hangingPunct="1">
                        <a:defRPr sz="1350" kern="1200">
                          <a:solidFill>
                            <a:schemeClr val="dk1"/>
                          </a:solidFill>
                          <a:latin typeface="Calibri"/>
                        </a:defRPr>
                      </a:lvl6pPr>
                      <a:lvl7pPr marL="2057400" algn="l" defTabSz="685800" rtl="0" eaLnBrk="1" latinLnBrk="0" hangingPunct="1">
                        <a:defRPr sz="1350" kern="1200">
                          <a:solidFill>
                            <a:schemeClr val="dk1"/>
                          </a:solidFill>
                          <a:latin typeface="Calibri"/>
                        </a:defRPr>
                      </a:lvl7pPr>
                      <a:lvl8pPr marL="2400300" algn="l" defTabSz="685800" rtl="0" eaLnBrk="1" latinLnBrk="0" hangingPunct="1">
                        <a:defRPr sz="1350" kern="1200">
                          <a:solidFill>
                            <a:schemeClr val="dk1"/>
                          </a:solidFill>
                          <a:latin typeface="Calibri"/>
                        </a:defRPr>
                      </a:lvl8pPr>
                      <a:lvl9pPr marL="2743200" algn="l" defTabSz="685800" rtl="0" eaLnBrk="1" latinLnBrk="0" hangingPunct="1">
                        <a:defRPr sz="1350" kern="1200">
                          <a:solidFill>
                            <a:schemeClr val="dk1"/>
                          </a:solidFill>
                          <a:latin typeface="Calibri"/>
                        </a:defRPr>
                      </a:lvl9p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400" dirty="0"/>
                        <a:t>Pumps Sold</a:t>
                      </a:r>
                      <a:r>
                        <a:rPr lang="en-US" sz="1400" baseline="0" dirty="0"/>
                        <a:t> without Continuous or Non-Continuous Controls</a:t>
                      </a:r>
                    </a:p>
                    <a:p>
                      <a:pPr marL="0" marR="0" indent="0" algn="ctr" defTabSz="457200" rtl="0" eaLnBrk="1" fontAlgn="auto" latinLnBrk="0" hangingPunct="1">
                        <a:lnSpc>
                          <a:spcPct val="100000"/>
                        </a:lnSpc>
                        <a:spcBef>
                          <a:spcPts val="0"/>
                        </a:spcBef>
                        <a:spcAft>
                          <a:spcPts val="0"/>
                        </a:spcAft>
                        <a:buClrTx/>
                        <a:buSzTx/>
                        <a:buFontTx/>
                        <a:buNone/>
                        <a:tabLst/>
                        <a:defRPr/>
                      </a:pPr>
                      <a:endParaRPr lang="en-US" sz="1400" baseline="0" dirty="0">
                        <a:solidFill>
                          <a:srgbClr val="50565C"/>
                        </a:solidFill>
                      </a:endParaRPr>
                    </a:p>
                    <a:p>
                      <a:pPr marL="0" marR="0" indent="0" algn="ctr" defTabSz="457200" rtl="0" eaLnBrk="1" fontAlgn="auto" latinLnBrk="0" hangingPunct="1">
                        <a:lnSpc>
                          <a:spcPct val="100000"/>
                        </a:lnSpc>
                        <a:spcBef>
                          <a:spcPts val="0"/>
                        </a:spcBef>
                        <a:spcAft>
                          <a:spcPts val="0"/>
                        </a:spcAft>
                        <a:buClrTx/>
                        <a:buSzTx/>
                        <a:buFontTx/>
                        <a:buNone/>
                        <a:tabLst/>
                        <a:defRPr/>
                      </a:pPr>
                      <a:endParaRPr lang="en-US" sz="1400" dirty="0">
                        <a:solidFill>
                          <a:srgbClr val="50565C"/>
                        </a:solidFill>
                      </a:endParaRPr>
                    </a:p>
                  </a:txBody>
                  <a:tcP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tcPr>
                </a:tc>
                <a:tc>
                  <a:txBody>
                    <a:bodyPr/>
                    <a:lstStyle>
                      <a:lvl1pPr marL="0" algn="l" defTabSz="685800" rtl="0" eaLnBrk="1" latinLnBrk="0" hangingPunct="1">
                        <a:defRPr sz="1350" kern="1200">
                          <a:solidFill>
                            <a:schemeClr val="dk1"/>
                          </a:solidFill>
                          <a:latin typeface="Calibri"/>
                        </a:defRPr>
                      </a:lvl1pPr>
                      <a:lvl2pPr marL="342900" algn="l" defTabSz="685800" rtl="0" eaLnBrk="1" latinLnBrk="0" hangingPunct="1">
                        <a:defRPr sz="1350" kern="1200">
                          <a:solidFill>
                            <a:schemeClr val="dk1"/>
                          </a:solidFill>
                          <a:latin typeface="Calibri"/>
                        </a:defRPr>
                      </a:lvl2pPr>
                      <a:lvl3pPr marL="685800" algn="l" defTabSz="685800" rtl="0" eaLnBrk="1" latinLnBrk="0" hangingPunct="1">
                        <a:defRPr sz="1350" kern="1200">
                          <a:solidFill>
                            <a:schemeClr val="dk1"/>
                          </a:solidFill>
                          <a:latin typeface="Calibri"/>
                        </a:defRPr>
                      </a:lvl3pPr>
                      <a:lvl4pPr marL="1028700" algn="l" defTabSz="685800" rtl="0" eaLnBrk="1" latinLnBrk="0" hangingPunct="1">
                        <a:defRPr sz="1350" kern="1200">
                          <a:solidFill>
                            <a:schemeClr val="dk1"/>
                          </a:solidFill>
                          <a:latin typeface="Calibri"/>
                        </a:defRPr>
                      </a:lvl4pPr>
                      <a:lvl5pPr marL="1371600" algn="l" defTabSz="685800" rtl="0" eaLnBrk="1" latinLnBrk="0" hangingPunct="1">
                        <a:defRPr sz="1350" kern="1200">
                          <a:solidFill>
                            <a:schemeClr val="dk1"/>
                          </a:solidFill>
                          <a:latin typeface="Calibri"/>
                        </a:defRPr>
                      </a:lvl5pPr>
                      <a:lvl6pPr marL="1714500" algn="l" defTabSz="685800" rtl="0" eaLnBrk="1" latinLnBrk="0" hangingPunct="1">
                        <a:defRPr sz="1350" kern="1200">
                          <a:solidFill>
                            <a:schemeClr val="dk1"/>
                          </a:solidFill>
                          <a:latin typeface="Calibri"/>
                        </a:defRPr>
                      </a:lvl6pPr>
                      <a:lvl7pPr marL="2057400" algn="l" defTabSz="685800" rtl="0" eaLnBrk="1" latinLnBrk="0" hangingPunct="1">
                        <a:defRPr sz="1350" kern="1200">
                          <a:solidFill>
                            <a:schemeClr val="dk1"/>
                          </a:solidFill>
                          <a:latin typeface="Calibri"/>
                        </a:defRPr>
                      </a:lvl7pPr>
                      <a:lvl8pPr marL="2400300" algn="l" defTabSz="685800" rtl="0" eaLnBrk="1" latinLnBrk="0" hangingPunct="1">
                        <a:defRPr sz="1350" kern="1200">
                          <a:solidFill>
                            <a:schemeClr val="dk1"/>
                          </a:solidFill>
                          <a:latin typeface="Calibri"/>
                        </a:defRPr>
                      </a:lvl8pPr>
                      <a:lvl9pPr marL="2743200" algn="l" defTabSz="685800" rtl="0" eaLnBrk="1" latinLnBrk="0" hangingPunct="1">
                        <a:defRPr sz="1350" kern="1200">
                          <a:solidFill>
                            <a:schemeClr val="dk1"/>
                          </a:solidFill>
                          <a:latin typeface="Calibri"/>
                        </a:defRPr>
                      </a:lvl9p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400" dirty="0"/>
                        <a:t>Pumps Sold with Continuous or Non-Continuous Controls</a:t>
                      </a:r>
                      <a:endParaRPr lang="en-US" sz="1400" dirty="0">
                        <a:solidFill>
                          <a:srgbClr val="50565C"/>
                        </a:solidFill>
                      </a:endParaRPr>
                    </a:p>
                  </a:txBody>
                  <a:tcP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Typical Range</a:t>
                      </a:r>
                    </a:p>
                  </a:txBody>
                  <a:tcP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0.8-1.0</a:t>
                      </a:r>
                    </a:p>
                  </a:txBody>
                  <a:tcPr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0.4-0.7</a:t>
                      </a:r>
                    </a:p>
                  </a:txBody>
                  <a:tcPr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tcPr>
                </a:tc>
                <a:extLst>
                  <a:ext uri="{0D108BD9-81ED-4DB2-BD59-A6C34878D82A}">
                    <a16:rowId xmlns:a16="http://schemas.microsoft.com/office/drawing/2014/main" val="2714472624"/>
                  </a:ext>
                </a:extLst>
              </a:tr>
            </a:tbl>
          </a:graphicData>
        </a:graphic>
      </p:graphicFrame>
      <mc:AlternateContent xmlns:mc="http://schemas.openxmlformats.org/markup-compatibility/2006" xmlns:a14="http://schemas.microsoft.com/office/drawing/2010/main">
        <mc:Choice Requires="a14">
          <p:sp>
            <p:nvSpPr>
              <p:cNvPr id="139" name="TextBox 138">
                <a:extLst>
                  <a:ext uri="{FF2B5EF4-FFF2-40B4-BE49-F238E27FC236}">
                    <a16:creationId xmlns:a16="http://schemas.microsoft.com/office/drawing/2014/main" id="{79AB0C15-9010-414E-A4B9-79B56FA8E1AB}"/>
                  </a:ext>
                </a:extLst>
              </p:cNvPr>
              <p:cNvSpPr txBox="1"/>
              <p:nvPr/>
            </p:nvSpPr>
            <p:spPr>
              <a:xfrm>
                <a:off x="3276600" y="4534588"/>
                <a:ext cx="1600200" cy="609600"/>
              </a:xfrm>
              <a:prstGeom prst="rect">
                <a:avLst/>
              </a:prstGeom>
            </p:spPr>
            <p:txBody>
              <a:bodyPr vert="horz" wrap="none" lIns="91440" tIns="45720" rIns="91440" bIns="45720" rtlCol="0">
                <a:normAutofit/>
              </a:bodyPr>
              <a:lstStyle/>
              <a:p>
                <a:pPr defTabSz="457200">
                  <a:spcBef>
                    <a:spcPct val="20000"/>
                  </a:spcBef>
                </a:pPr>
                <a14:m>
                  <m:oMathPara xmlns:m="http://schemas.openxmlformats.org/officeDocument/2006/math">
                    <m:oMathParaPr>
                      <m:jc m:val="centerGroup"/>
                    </m:oMathParaPr>
                    <m:oMath xmlns:m="http://schemas.openxmlformats.org/officeDocument/2006/math">
                      <m:sSub>
                        <m:sSubPr>
                          <m:ctrlPr>
                            <a:rPr lang="en-US" sz="1200" b="1" i="1">
                              <a:latin typeface="Cambria Math" panose="02040503050406030204" pitchFamily="18" charset="0"/>
                            </a:rPr>
                          </m:ctrlPr>
                        </m:sSubPr>
                        <m:e>
                          <m:r>
                            <a:rPr lang="en-US" sz="1200" b="1" i="1">
                              <a:latin typeface="Cambria Math"/>
                            </a:rPr>
                            <m:t>𝑷𝑬𝑰</m:t>
                          </m:r>
                        </m:e>
                        <m:sub>
                          <m:r>
                            <a:rPr lang="en-US" sz="1200" b="1" i="1">
                              <a:latin typeface="Cambria Math"/>
                            </a:rPr>
                            <m:t>𝑪𝑳</m:t>
                          </m:r>
                        </m:sub>
                      </m:sSub>
                      <m:r>
                        <a:rPr lang="en-US" sz="1200" b="1" i="1">
                          <a:latin typeface="Cambria Math"/>
                          <a:cs typeface="Arial Narrow"/>
                        </a:rPr>
                        <m:t>=</m:t>
                      </m:r>
                      <m:d>
                        <m:dPr>
                          <m:begChr m:val="["/>
                          <m:endChr m:val="]"/>
                          <m:ctrlPr>
                            <a:rPr lang="en-US" sz="1200" b="1" i="1">
                              <a:latin typeface="Cambria Math" panose="02040503050406030204" pitchFamily="18" charset="0"/>
                            </a:rPr>
                          </m:ctrlPr>
                        </m:dPr>
                        <m:e>
                          <m:f>
                            <m:fPr>
                              <m:ctrlPr>
                                <a:rPr lang="en-US" sz="1000" i="1">
                                  <a:latin typeface="Cambria Math" panose="02040503050406030204" pitchFamily="18" charset="0"/>
                                </a:rPr>
                              </m:ctrlPr>
                            </m:fPr>
                            <m:num>
                              <m:sSub>
                                <m:sSubPr>
                                  <m:ctrlPr>
                                    <a:rPr lang="en-US" sz="1000" i="1">
                                      <a:latin typeface="Cambria Math" panose="02040503050406030204" pitchFamily="18" charset="0"/>
                                    </a:rPr>
                                  </m:ctrlPr>
                                </m:sSubPr>
                                <m:e>
                                  <m:r>
                                    <a:rPr lang="en-US" sz="1000" i="1">
                                      <a:latin typeface="Cambria Math"/>
                                    </a:rPr>
                                    <m:t>𝑃𝐸𝑅</m:t>
                                  </m:r>
                                </m:e>
                                <m:sub>
                                  <m:r>
                                    <a:rPr lang="en-US" sz="1000" i="1">
                                      <a:latin typeface="Cambria Math"/>
                                    </a:rPr>
                                    <m:t>𝐶𝐿</m:t>
                                  </m:r>
                                </m:sub>
                              </m:sSub>
                            </m:num>
                            <m:den>
                              <m:sSub>
                                <m:sSubPr>
                                  <m:ctrlPr>
                                    <a:rPr lang="en-US" sz="1000" i="1">
                                      <a:latin typeface="Cambria Math" panose="02040503050406030204" pitchFamily="18" charset="0"/>
                                    </a:rPr>
                                  </m:ctrlPr>
                                </m:sSubPr>
                                <m:e>
                                  <m:r>
                                    <a:rPr lang="en-US" sz="1000" i="1">
                                      <a:latin typeface="Cambria Math"/>
                                    </a:rPr>
                                    <m:t>𝑃𝐸𝑅</m:t>
                                  </m:r>
                                </m:e>
                                <m:sub>
                                  <m:r>
                                    <a:rPr lang="en-US" sz="1000" i="1">
                                      <a:latin typeface="Cambria Math"/>
                                    </a:rPr>
                                    <m:t>𝑆𝑇𝐷</m:t>
                                  </m:r>
                                </m:sub>
                              </m:sSub>
                              <m:r>
                                <a:rPr lang="en-US" sz="1000" i="1">
                                  <a:latin typeface="Cambria Math"/>
                                </a:rPr>
                                <m:t> </m:t>
                              </m:r>
                            </m:den>
                          </m:f>
                        </m:e>
                      </m:d>
                    </m:oMath>
                  </m:oMathPara>
                </a14:m>
                <a:endParaRPr lang="en-US" sz="1200" b="1" dirty="0">
                  <a:latin typeface="Arial Narrow"/>
                  <a:cs typeface="Arial Narrow"/>
                </a:endParaRPr>
              </a:p>
            </p:txBody>
          </p:sp>
        </mc:Choice>
        <mc:Fallback xmlns="">
          <p:sp>
            <p:nvSpPr>
              <p:cNvPr id="139" name="TextBox 138">
                <a:extLst>
                  <a:ext uri="{FF2B5EF4-FFF2-40B4-BE49-F238E27FC236}">
                    <a16:creationId xmlns:a16="http://schemas.microsoft.com/office/drawing/2014/main" id="{79AB0C15-9010-414E-A4B9-79B56FA8E1AB}"/>
                  </a:ext>
                </a:extLst>
              </p:cNvPr>
              <p:cNvSpPr txBox="1">
                <a:spLocks noRot="1" noChangeAspect="1" noMove="1" noResize="1" noEditPoints="1" noAdjustHandles="1" noChangeArrowheads="1" noChangeShapeType="1" noTextEdit="1"/>
              </p:cNvSpPr>
              <p:nvPr/>
            </p:nvSpPr>
            <p:spPr>
              <a:xfrm>
                <a:off x="3276600" y="4534588"/>
                <a:ext cx="1600200" cy="609600"/>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0" name="TextBox 139">
                <a:extLst>
                  <a:ext uri="{FF2B5EF4-FFF2-40B4-BE49-F238E27FC236}">
                    <a16:creationId xmlns:a16="http://schemas.microsoft.com/office/drawing/2014/main" id="{403DAD08-CC86-44CE-8259-670E8219C62C}"/>
                  </a:ext>
                </a:extLst>
              </p:cNvPr>
              <p:cNvSpPr txBox="1"/>
              <p:nvPr/>
            </p:nvSpPr>
            <p:spPr>
              <a:xfrm>
                <a:off x="6305550" y="4519348"/>
                <a:ext cx="1600200" cy="609600"/>
              </a:xfrm>
              <a:prstGeom prst="rect">
                <a:avLst/>
              </a:prstGeom>
            </p:spPr>
            <p:txBody>
              <a:bodyPr vert="horz" wrap="none" lIns="91440" tIns="45720" rIns="91440" bIns="45720" rtlCol="0">
                <a:normAutofit/>
              </a:bodyPr>
              <a:lstStyle/>
              <a:p>
                <a:pPr defTabSz="457200">
                  <a:spcBef>
                    <a:spcPct val="20000"/>
                  </a:spcBef>
                </a:pPr>
                <a14:m>
                  <m:oMathPara xmlns:m="http://schemas.openxmlformats.org/officeDocument/2006/math">
                    <m:oMathParaPr>
                      <m:jc m:val="centerGroup"/>
                    </m:oMathParaPr>
                    <m:oMath xmlns:m="http://schemas.openxmlformats.org/officeDocument/2006/math">
                      <m:sSub>
                        <m:sSubPr>
                          <m:ctrlPr>
                            <a:rPr lang="en-US" sz="1200" b="1" i="1">
                              <a:latin typeface="Cambria Math" panose="02040503050406030204" pitchFamily="18" charset="0"/>
                            </a:rPr>
                          </m:ctrlPr>
                        </m:sSubPr>
                        <m:e>
                          <m:r>
                            <a:rPr lang="en-US" sz="1200" b="1" i="1">
                              <a:latin typeface="Cambria Math"/>
                            </a:rPr>
                            <m:t>𝑷𝑬𝑰</m:t>
                          </m:r>
                        </m:e>
                        <m:sub>
                          <m:r>
                            <a:rPr lang="en-US" sz="1200" b="1" i="1">
                              <a:latin typeface="Cambria Math"/>
                            </a:rPr>
                            <m:t>𝑽𝑳</m:t>
                          </m:r>
                        </m:sub>
                      </m:sSub>
                      <m:r>
                        <a:rPr lang="en-US" sz="1200" b="1" i="1">
                          <a:latin typeface="Cambria Math"/>
                          <a:cs typeface="Arial Narrow"/>
                        </a:rPr>
                        <m:t>=</m:t>
                      </m:r>
                      <m:d>
                        <m:dPr>
                          <m:begChr m:val="["/>
                          <m:endChr m:val="]"/>
                          <m:ctrlPr>
                            <a:rPr lang="en-US" sz="1200" b="1" i="1">
                              <a:latin typeface="Cambria Math" panose="02040503050406030204" pitchFamily="18" charset="0"/>
                            </a:rPr>
                          </m:ctrlPr>
                        </m:dPr>
                        <m:e>
                          <m:f>
                            <m:fPr>
                              <m:ctrlPr>
                                <a:rPr lang="en-US" sz="1000" i="1">
                                  <a:latin typeface="Cambria Math" panose="02040503050406030204" pitchFamily="18" charset="0"/>
                                </a:rPr>
                              </m:ctrlPr>
                            </m:fPr>
                            <m:num>
                              <m:sSub>
                                <m:sSubPr>
                                  <m:ctrlPr>
                                    <a:rPr lang="en-US" sz="1000" i="1">
                                      <a:latin typeface="Cambria Math" panose="02040503050406030204" pitchFamily="18" charset="0"/>
                                    </a:rPr>
                                  </m:ctrlPr>
                                </m:sSubPr>
                                <m:e>
                                  <m:r>
                                    <a:rPr lang="en-US" sz="1000" i="1">
                                      <a:latin typeface="Cambria Math"/>
                                    </a:rPr>
                                    <m:t>𝑃𝐸𝑅</m:t>
                                  </m:r>
                                </m:e>
                                <m:sub>
                                  <m:r>
                                    <a:rPr lang="en-US" sz="1000" i="1">
                                      <a:latin typeface="Cambria Math"/>
                                    </a:rPr>
                                    <m:t>𝑉𝐿</m:t>
                                  </m:r>
                                </m:sub>
                              </m:sSub>
                            </m:num>
                            <m:den>
                              <m:sSub>
                                <m:sSubPr>
                                  <m:ctrlPr>
                                    <a:rPr lang="en-US" sz="1000" i="1">
                                      <a:latin typeface="Cambria Math" panose="02040503050406030204" pitchFamily="18" charset="0"/>
                                    </a:rPr>
                                  </m:ctrlPr>
                                </m:sSubPr>
                                <m:e>
                                  <m:r>
                                    <a:rPr lang="en-US" sz="1000" i="1">
                                      <a:latin typeface="Cambria Math"/>
                                    </a:rPr>
                                    <m:t>𝑃𝐸𝑅</m:t>
                                  </m:r>
                                </m:e>
                                <m:sub>
                                  <m:r>
                                    <a:rPr lang="en-US" sz="1000" i="1">
                                      <a:latin typeface="Cambria Math"/>
                                    </a:rPr>
                                    <m:t>𝑆𝑇𝐷</m:t>
                                  </m:r>
                                </m:sub>
                              </m:sSub>
                              <m:r>
                                <a:rPr lang="en-US" sz="1000" i="1">
                                  <a:latin typeface="Cambria Math"/>
                                </a:rPr>
                                <m:t> </m:t>
                              </m:r>
                            </m:den>
                          </m:f>
                        </m:e>
                      </m:d>
                    </m:oMath>
                  </m:oMathPara>
                </a14:m>
                <a:endParaRPr lang="en-US" sz="1200" b="1" dirty="0">
                  <a:latin typeface="Arial Narrow"/>
                  <a:cs typeface="Arial Narrow"/>
                </a:endParaRPr>
              </a:p>
            </p:txBody>
          </p:sp>
        </mc:Choice>
        <mc:Fallback xmlns="">
          <p:sp>
            <p:nvSpPr>
              <p:cNvPr id="140" name="TextBox 139">
                <a:extLst>
                  <a:ext uri="{FF2B5EF4-FFF2-40B4-BE49-F238E27FC236}">
                    <a16:creationId xmlns:a16="http://schemas.microsoft.com/office/drawing/2014/main" id="{403DAD08-CC86-44CE-8259-670E8219C62C}"/>
                  </a:ext>
                </a:extLst>
              </p:cNvPr>
              <p:cNvSpPr txBox="1">
                <a:spLocks noRot="1" noChangeAspect="1" noMove="1" noResize="1" noEditPoints="1" noAdjustHandles="1" noChangeArrowheads="1" noChangeShapeType="1" noTextEdit="1"/>
              </p:cNvSpPr>
              <p:nvPr/>
            </p:nvSpPr>
            <p:spPr>
              <a:xfrm>
                <a:off x="6305550" y="4519348"/>
                <a:ext cx="1600200" cy="609600"/>
              </a:xfrm>
              <a:prstGeom prst="rect">
                <a:avLst/>
              </a:prstGeom>
              <a:blipFill>
                <a:blip r:embed="rId5"/>
                <a:stretch>
                  <a:fillRect/>
                </a:stretch>
              </a:blipFill>
            </p:spPr>
            <p:txBody>
              <a:bodyPr/>
              <a:lstStyle/>
              <a:p>
                <a:r>
                  <a:rPr lang="en-US">
                    <a:noFill/>
                  </a:rPr>
                  <a:t> </a:t>
                </a:r>
              </a:p>
            </p:txBody>
          </p:sp>
        </mc:Fallback>
      </mc:AlternateContent>
      <p:pic>
        <p:nvPicPr>
          <p:cNvPr id="141" name="Picture 140">
            <a:extLst>
              <a:ext uri="{FF2B5EF4-FFF2-40B4-BE49-F238E27FC236}">
                <a16:creationId xmlns:a16="http://schemas.microsoft.com/office/drawing/2014/main" id="{72F58FF6-00CD-49D9-8869-F22B240035C4}"/>
              </a:ext>
            </a:extLst>
          </p:cNvPr>
          <p:cNvPicPr>
            <a:picLocks noChangeAspect="1"/>
          </p:cNvPicPr>
          <p:nvPr/>
        </p:nvPicPr>
        <p:blipFill>
          <a:blip r:embed="rId6"/>
          <a:stretch>
            <a:fillRect/>
          </a:stretch>
        </p:blipFill>
        <p:spPr>
          <a:xfrm>
            <a:off x="3227743" y="6001198"/>
            <a:ext cx="1935101" cy="467783"/>
          </a:xfrm>
          <a:prstGeom prst="rect">
            <a:avLst/>
          </a:prstGeom>
        </p:spPr>
      </p:pic>
      <p:pic>
        <p:nvPicPr>
          <p:cNvPr id="142" name="Picture 141">
            <a:extLst>
              <a:ext uri="{FF2B5EF4-FFF2-40B4-BE49-F238E27FC236}">
                <a16:creationId xmlns:a16="http://schemas.microsoft.com/office/drawing/2014/main" id="{2DAF30A5-1D4D-4485-B038-8A9AEE68AF06}"/>
              </a:ext>
            </a:extLst>
          </p:cNvPr>
          <p:cNvPicPr>
            <a:picLocks noChangeAspect="1"/>
          </p:cNvPicPr>
          <p:nvPr/>
        </p:nvPicPr>
        <p:blipFill>
          <a:blip r:embed="rId7"/>
          <a:stretch>
            <a:fillRect/>
          </a:stretch>
        </p:blipFill>
        <p:spPr>
          <a:xfrm>
            <a:off x="6555893" y="6003345"/>
            <a:ext cx="1400974" cy="468349"/>
          </a:xfrm>
          <a:prstGeom prst="rect">
            <a:avLst/>
          </a:prstGeom>
        </p:spPr>
      </p:pic>
    </p:spTree>
    <p:extLst>
      <p:ext uri="{BB962C8B-B14F-4D97-AF65-F5344CB8AC3E}">
        <p14:creationId xmlns:p14="http://schemas.microsoft.com/office/powerpoint/2010/main" val="54148285"/>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04800" y="400050"/>
            <a:ext cx="6248400" cy="819150"/>
          </a:xfrm>
        </p:spPr>
        <p:txBody>
          <a:bodyPr/>
          <a:lstStyle/>
          <a:p>
            <a:r>
              <a:rPr lang="en-US" dirty="0"/>
              <a:t>Pumping Overview</a:t>
            </a:r>
          </a:p>
        </p:txBody>
      </p:sp>
      <p:sp>
        <p:nvSpPr>
          <p:cNvPr id="6147" name="Rectangle 3"/>
          <p:cNvSpPr>
            <a:spLocks noGrp="1" noChangeArrowheads="1"/>
          </p:cNvSpPr>
          <p:nvPr>
            <p:ph type="subTitle" idx="1"/>
          </p:nvPr>
        </p:nvSpPr>
        <p:spPr>
          <a:xfrm>
            <a:off x="1371600" y="3886200"/>
            <a:ext cx="6400800" cy="1752600"/>
          </a:xfrm>
        </p:spPr>
        <p:txBody>
          <a:bodyPr/>
          <a:lstStyle/>
          <a:p>
            <a:pPr marL="342900" indent="-342900"/>
            <a:endParaRPr lang="en-US" dirty="0"/>
          </a:p>
          <a:p>
            <a:pPr marL="342900" indent="-342900"/>
            <a:endParaRPr lang="en-US" dirty="0"/>
          </a:p>
        </p:txBody>
      </p:sp>
      <p:sp>
        <p:nvSpPr>
          <p:cNvPr id="6148" name="Rectangle 3"/>
          <p:cNvSpPr>
            <a:spLocks noChangeArrowheads="1"/>
          </p:cNvSpPr>
          <p:nvPr/>
        </p:nvSpPr>
        <p:spPr bwMode="auto">
          <a:xfrm>
            <a:off x="376237" y="1600200"/>
            <a:ext cx="87630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a:spcBef>
                <a:spcPct val="20000"/>
              </a:spcBef>
            </a:pPr>
            <a:r>
              <a:rPr lang="en-US" sz="3200" b="1" dirty="0">
                <a:latin typeface="+mn-lt"/>
              </a:rPr>
              <a:t>Common pumping applications in buildings:</a:t>
            </a:r>
          </a:p>
          <a:p>
            <a:pPr marL="457200" indent="-457200">
              <a:spcBef>
                <a:spcPct val="20000"/>
              </a:spcBef>
              <a:buFont typeface="Arial" panose="020B0604020202020204" pitchFamily="34" charset="0"/>
              <a:buChar char="•"/>
            </a:pPr>
            <a:r>
              <a:rPr lang="en-US" sz="3200" b="1" dirty="0">
                <a:latin typeface="+mn-lt"/>
              </a:rPr>
              <a:t>Heating water, chilled water, condenser water</a:t>
            </a:r>
          </a:p>
          <a:p>
            <a:pPr marL="914400" lvl="1" indent="-457200">
              <a:spcBef>
                <a:spcPct val="20000"/>
              </a:spcBef>
              <a:buFont typeface="Arial" panose="020B0604020202020204" pitchFamily="34" charset="0"/>
              <a:buChar char="•"/>
            </a:pPr>
            <a:r>
              <a:rPr lang="en-US" sz="3200" b="1" dirty="0">
                <a:latin typeface="+mn-lt"/>
              </a:rPr>
              <a:t>Constant flow and variable flow</a:t>
            </a:r>
          </a:p>
          <a:p>
            <a:pPr marL="457200" indent="-457200">
              <a:spcBef>
                <a:spcPct val="20000"/>
              </a:spcBef>
              <a:buFont typeface="Arial" panose="020B0604020202020204" pitchFamily="34" charset="0"/>
              <a:buChar char="•"/>
            </a:pPr>
            <a:r>
              <a:rPr lang="en-US" sz="3200" b="1" dirty="0">
                <a:latin typeface="+mn-lt"/>
              </a:rPr>
              <a:t>Domestic hot water re-circulation</a:t>
            </a:r>
          </a:p>
          <a:p>
            <a:pPr marL="914400" lvl="1" indent="-457200">
              <a:spcBef>
                <a:spcPct val="20000"/>
              </a:spcBef>
              <a:buFont typeface="Arial" panose="020B0604020202020204" pitchFamily="34" charset="0"/>
              <a:buChar char="•"/>
            </a:pPr>
            <a:r>
              <a:rPr lang="en-US" sz="3200" b="1" dirty="0">
                <a:latin typeface="+mn-lt"/>
              </a:rPr>
              <a:t>Constant flow</a:t>
            </a:r>
          </a:p>
          <a:p>
            <a:pPr marL="457200" indent="-457200">
              <a:spcBef>
                <a:spcPct val="20000"/>
              </a:spcBef>
              <a:buFont typeface="Arial" panose="020B0604020202020204" pitchFamily="34" charset="0"/>
              <a:buChar char="•"/>
            </a:pPr>
            <a:r>
              <a:rPr lang="en-US" sz="3200" b="1" dirty="0">
                <a:latin typeface="+mn-lt"/>
              </a:rPr>
              <a:t>Pressure boosting</a:t>
            </a:r>
          </a:p>
          <a:p>
            <a:pPr marL="914400" lvl="1" indent="-457200">
              <a:spcBef>
                <a:spcPct val="20000"/>
              </a:spcBef>
              <a:buFont typeface="Arial" panose="020B0604020202020204" pitchFamily="34" charset="0"/>
              <a:buChar char="•"/>
            </a:pPr>
            <a:r>
              <a:rPr lang="en-US" sz="3200" b="1" dirty="0">
                <a:latin typeface="+mn-lt"/>
              </a:rPr>
              <a:t>Staged or variable flow</a:t>
            </a:r>
          </a:p>
        </p:txBody>
      </p:sp>
    </p:spTree>
    <p:extLst>
      <p:ext uri="{BB962C8B-B14F-4D97-AF65-F5344CB8AC3E}">
        <p14:creationId xmlns:p14="http://schemas.microsoft.com/office/powerpoint/2010/main" val="2332337496"/>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457200" y="304799"/>
            <a:ext cx="5791200" cy="990601"/>
          </a:xfrm>
        </p:spPr>
        <p:txBody>
          <a:bodyPr/>
          <a:lstStyle/>
          <a:p>
            <a:r>
              <a:rPr lang="en-US" dirty="0"/>
              <a:t>Common Pump Types</a:t>
            </a:r>
          </a:p>
        </p:txBody>
      </p:sp>
      <p:sp>
        <p:nvSpPr>
          <p:cNvPr id="6148" name="Rectangle 3"/>
          <p:cNvSpPr>
            <a:spLocks noChangeArrowheads="1"/>
          </p:cNvSpPr>
          <p:nvPr/>
        </p:nvSpPr>
        <p:spPr bwMode="auto">
          <a:xfrm>
            <a:off x="1338262" y="1486557"/>
            <a:ext cx="7272338" cy="7803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a:spcBef>
                <a:spcPts val="0"/>
              </a:spcBef>
              <a:spcAft>
                <a:spcPts val="0"/>
              </a:spcAft>
            </a:pPr>
            <a:r>
              <a:rPr lang="en-US" sz="3200" b="1" dirty="0">
                <a:latin typeface="+mn-lt"/>
              </a:rPr>
              <a:t> Base mounted end suction 40-4000 GPM</a:t>
            </a:r>
          </a:p>
          <a:p>
            <a:pPr>
              <a:spcBef>
                <a:spcPct val="20000"/>
              </a:spcBef>
            </a:pPr>
            <a:endParaRPr lang="en-US" sz="3200" b="1" dirty="0">
              <a:latin typeface="+mn-lt"/>
            </a:endParaRPr>
          </a:p>
          <a:p>
            <a:pPr>
              <a:spcBef>
                <a:spcPts val="0"/>
              </a:spcBef>
            </a:pPr>
            <a:r>
              <a:rPr lang="en-US" sz="3200" b="1" dirty="0">
                <a:latin typeface="+mn-lt"/>
              </a:rPr>
              <a:t> </a:t>
            </a:r>
          </a:p>
        </p:txBody>
      </p:sp>
      <p:pic>
        <p:nvPicPr>
          <p:cNvPr id="2" name="Picture 1">
            <a:extLst>
              <a:ext uri="{FF2B5EF4-FFF2-40B4-BE49-F238E27FC236}">
                <a16:creationId xmlns:a16="http://schemas.microsoft.com/office/drawing/2014/main" id="{192110F9-50EE-421A-90BB-46F1A2A9C886}"/>
              </a:ext>
            </a:extLst>
          </p:cNvPr>
          <p:cNvPicPr>
            <a:picLocks noChangeAspect="1"/>
          </p:cNvPicPr>
          <p:nvPr/>
        </p:nvPicPr>
        <p:blipFill>
          <a:blip r:embed="rId3"/>
          <a:stretch>
            <a:fillRect/>
          </a:stretch>
        </p:blipFill>
        <p:spPr>
          <a:xfrm>
            <a:off x="196215" y="1557666"/>
            <a:ext cx="1175385" cy="709284"/>
          </a:xfrm>
          <a:prstGeom prst="rect">
            <a:avLst/>
          </a:prstGeom>
        </p:spPr>
      </p:pic>
      <p:pic>
        <p:nvPicPr>
          <p:cNvPr id="3" name="Picture 2">
            <a:extLst>
              <a:ext uri="{FF2B5EF4-FFF2-40B4-BE49-F238E27FC236}">
                <a16:creationId xmlns:a16="http://schemas.microsoft.com/office/drawing/2014/main" id="{53F92D5B-1A52-4ED8-858F-5E2595285F94}"/>
              </a:ext>
            </a:extLst>
          </p:cNvPr>
          <p:cNvPicPr>
            <a:picLocks noChangeAspect="1"/>
          </p:cNvPicPr>
          <p:nvPr/>
        </p:nvPicPr>
        <p:blipFill>
          <a:blip r:embed="rId4"/>
          <a:stretch>
            <a:fillRect/>
          </a:stretch>
        </p:blipFill>
        <p:spPr>
          <a:xfrm>
            <a:off x="196215" y="2409825"/>
            <a:ext cx="1051560" cy="876300"/>
          </a:xfrm>
          <a:prstGeom prst="rect">
            <a:avLst/>
          </a:prstGeom>
        </p:spPr>
      </p:pic>
      <p:pic>
        <p:nvPicPr>
          <p:cNvPr id="4" name="Picture 3">
            <a:extLst>
              <a:ext uri="{FF2B5EF4-FFF2-40B4-BE49-F238E27FC236}">
                <a16:creationId xmlns:a16="http://schemas.microsoft.com/office/drawing/2014/main" id="{5803C573-63EF-475A-84FC-DC693E95AB0B}"/>
              </a:ext>
            </a:extLst>
          </p:cNvPr>
          <p:cNvPicPr>
            <a:picLocks noChangeAspect="1"/>
          </p:cNvPicPr>
          <p:nvPr/>
        </p:nvPicPr>
        <p:blipFill>
          <a:blip r:embed="rId5"/>
          <a:stretch>
            <a:fillRect/>
          </a:stretch>
        </p:blipFill>
        <p:spPr>
          <a:xfrm>
            <a:off x="242887" y="3584109"/>
            <a:ext cx="913856" cy="876300"/>
          </a:xfrm>
          <a:prstGeom prst="rect">
            <a:avLst/>
          </a:prstGeom>
        </p:spPr>
      </p:pic>
      <p:pic>
        <p:nvPicPr>
          <p:cNvPr id="5" name="Picture 4">
            <a:extLst>
              <a:ext uri="{FF2B5EF4-FFF2-40B4-BE49-F238E27FC236}">
                <a16:creationId xmlns:a16="http://schemas.microsoft.com/office/drawing/2014/main" id="{205319AA-BCE0-414F-A06C-C70021F0D401}"/>
              </a:ext>
            </a:extLst>
          </p:cNvPr>
          <p:cNvPicPr>
            <a:picLocks noChangeAspect="1"/>
          </p:cNvPicPr>
          <p:nvPr/>
        </p:nvPicPr>
        <p:blipFill>
          <a:blip r:embed="rId6"/>
          <a:stretch>
            <a:fillRect/>
          </a:stretch>
        </p:blipFill>
        <p:spPr>
          <a:xfrm>
            <a:off x="242887" y="4672668"/>
            <a:ext cx="1064077" cy="876299"/>
          </a:xfrm>
          <a:prstGeom prst="rect">
            <a:avLst/>
          </a:prstGeom>
        </p:spPr>
      </p:pic>
      <p:sp>
        <p:nvSpPr>
          <p:cNvPr id="9" name="Rectangle 3">
            <a:extLst>
              <a:ext uri="{FF2B5EF4-FFF2-40B4-BE49-F238E27FC236}">
                <a16:creationId xmlns:a16="http://schemas.microsoft.com/office/drawing/2014/main" id="{591679FF-D673-4A92-9359-4077F52871B7}"/>
              </a:ext>
            </a:extLst>
          </p:cNvPr>
          <p:cNvSpPr>
            <a:spLocks noChangeArrowheads="1"/>
          </p:cNvSpPr>
          <p:nvPr/>
        </p:nvSpPr>
        <p:spPr bwMode="auto">
          <a:xfrm>
            <a:off x="1409700" y="2505732"/>
            <a:ext cx="7272338" cy="7803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a:spcBef>
                <a:spcPts val="0"/>
              </a:spcBef>
              <a:spcAft>
                <a:spcPts val="0"/>
              </a:spcAft>
            </a:pPr>
            <a:r>
              <a:rPr lang="en-US" sz="3200" b="1" dirty="0">
                <a:latin typeface="+mn-lt"/>
              </a:rPr>
              <a:t>Close-coupled end suction 10-2500 GPM</a:t>
            </a:r>
          </a:p>
          <a:p>
            <a:pPr>
              <a:spcBef>
                <a:spcPct val="20000"/>
              </a:spcBef>
            </a:pPr>
            <a:endParaRPr lang="en-US" sz="3200" b="1" dirty="0">
              <a:latin typeface="+mn-lt"/>
            </a:endParaRPr>
          </a:p>
          <a:p>
            <a:pPr>
              <a:spcBef>
                <a:spcPts val="0"/>
              </a:spcBef>
            </a:pPr>
            <a:endParaRPr lang="en-US" sz="3200" b="1" dirty="0">
              <a:latin typeface="+mn-lt"/>
            </a:endParaRPr>
          </a:p>
        </p:txBody>
      </p:sp>
      <p:sp>
        <p:nvSpPr>
          <p:cNvPr id="12" name="Rectangle 3">
            <a:extLst>
              <a:ext uri="{FF2B5EF4-FFF2-40B4-BE49-F238E27FC236}">
                <a16:creationId xmlns:a16="http://schemas.microsoft.com/office/drawing/2014/main" id="{D504F39E-7D3A-4310-B41E-717C7A1E81B1}"/>
              </a:ext>
            </a:extLst>
          </p:cNvPr>
          <p:cNvSpPr>
            <a:spLocks noChangeArrowheads="1"/>
          </p:cNvSpPr>
          <p:nvPr/>
        </p:nvSpPr>
        <p:spPr bwMode="auto">
          <a:xfrm>
            <a:off x="1428750" y="3680016"/>
            <a:ext cx="7272338" cy="7803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a:spcBef>
                <a:spcPts val="0"/>
              </a:spcBef>
              <a:spcAft>
                <a:spcPts val="0"/>
              </a:spcAft>
            </a:pPr>
            <a:r>
              <a:rPr lang="en-US" sz="3200" b="1" dirty="0">
                <a:latin typeface="+mn-lt"/>
              </a:rPr>
              <a:t>Vertical in-line 10-2500 GPM</a:t>
            </a:r>
          </a:p>
          <a:p>
            <a:pPr>
              <a:spcBef>
                <a:spcPct val="20000"/>
              </a:spcBef>
            </a:pPr>
            <a:endParaRPr lang="en-US" sz="3200" b="1" dirty="0">
              <a:latin typeface="+mn-lt"/>
            </a:endParaRPr>
          </a:p>
          <a:p>
            <a:pPr>
              <a:spcBef>
                <a:spcPts val="0"/>
              </a:spcBef>
            </a:pPr>
            <a:endParaRPr lang="en-US" sz="3200" b="1" dirty="0">
              <a:latin typeface="+mn-lt"/>
            </a:endParaRPr>
          </a:p>
        </p:txBody>
      </p:sp>
      <p:sp>
        <p:nvSpPr>
          <p:cNvPr id="13" name="Rectangle 3">
            <a:extLst>
              <a:ext uri="{FF2B5EF4-FFF2-40B4-BE49-F238E27FC236}">
                <a16:creationId xmlns:a16="http://schemas.microsoft.com/office/drawing/2014/main" id="{A83B93B5-3157-4F28-911B-3F94A28470FD}"/>
              </a:ext>
            </a:extLst>
          </p:cNvPr>
          <p:cNvSpPr>
            <a:spLocks noChangeArrowheads="1"/>
          </p:cNvSpPr>
          <p:nvPr/>
        </p:nvSpPr>
        <p:spPr bwMode="auto">
          <a:xfrm>
            <a:off x="1443037" y="4782205"/>
            <a:ext cx="7272338" cy="7803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a:spcBef>
                <a:spcPts val="0"/>
              </a:spcBef>
              <a:spcAft>
                <a:spcPts val="0"/>
              </a:spcAft>
            </a:pPr>
            <a:r>
              <a:rPr lang="en-US" sz="3200" b="1" dirty="0">
                <a:latin typeface="+mn-lt"/>
              </a:rPr>
              <a:t>Close coupled in-line 7-280 GPM</a:t>
            </a:r>
          </a:p>
          <a:p>
            <a:pPr>
              <a:spcBef>
                <a:spcPct val="20000"/>
              </a:spcBef>
            </a:pPr>
            <a:endParaRPr lang="en-US" sz="3200" b="1" dirty="0">
              <a:latin typeface="+mn-lt"/>
            </a:endParaRPr>
          </a:p>
          <a:p>
            <a:pPr>
              <a:spcBef>
                <a:spcPts val="0"/>
              </a:spcBef>
            </a:pPr>
            <a:endParaRPr lang="en-US" sz="3200" b="1" dirty="0">
              <a:latin typeface="+mn-lt"/>
            </a:endParaRPr>
          </a:p>
        </p:txBody>
      </p:sp>
      <p:pic>
        <p:nvPicPr>
          <p:cNvPr id="231426" name="Picture 2" descr="http://www.tacocomfort.com/wp-content/uploads/2017/02/lm_circ_productgrid.png">
            <a:extLst>
              <a:ext uri="{FF2B5EF4-FFF2-40B4-BE49-F238E27FC236}">
                <a16:creationId xmlns:a16="http://schemas.microsoft.com/office/drawing/2014/main" id="{4256B235-532E-4668-A457-DFCB6898E8A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9973" y="5691843"/>
            <a:ext cx="976446" cy="876298"/>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3">
            <a:extLst>
              <a:ext uri="{FF2B5EF4-FFF2-40B4-BE49-F238E27FC236}">
                <a16:creationId xmlns:a16="http://schemas.microsoft.com/office/drawing/2014/main" id="{AC399577-E0FD-4C63-BB6D-8DAEC8BA2664}"/>
              </a:ext>
            </a:extLst>
          </p:cNvPr>
          <p:cNvSpPr>
            <a:spLocks noChangeArrowheads="1"/>
          </p:cNvSpPr>
          <p:nvPr/>
        </p:nvSpPr>
        <p:spPr bwMode="auto">
          <a:xfrm>
            <a:off x="1443037" y="5838081"/>
            <a:ext cx="7272338" cy="7803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a:spcBef>
                <a:spcPts val="0"/>
              </a:spcBef>
              <a:spcAft>
                <a:spcPts val="0"/>
              </a:spcAft>
            </a:pPr>
            <a:r>
              <a:rPr lang="en-US" sz="3200" b="1" dirty="0">
                <a:latin typeface="+mn-lt"/>
              </a:rPr>
              <a:t>Circulators 0-100 GPM</a:t>
            </a:r>
          </a:p>
          <a:p>
            <a:pPr>
              <a:spcBef>
                <a:spcPct val="20000"/>
              </a:spcBef>
            </a:pPr>
            <a:endParaRPr lang="en-US" sz="3200" b="1" dirty="0">
              <a:latin typeface="+mn-lt"/>
            </a:endParaRPr>
          </a:p>
          <a:p>
            <a:pPr>
              <a:spcBef>
                <a:spcPts val="0"/>
              </a:spcBef>
            </a:pPr>
            <a:endParaRPr lang="en-US" sz="3200" b="1" dirty="0">
              <a:latin typeface="+mn-lt"/>
            </a:endParaRPr>
          </a:p>
        </p:txBody>
      </p:sp>
      <p:sp>
        <p:nvSpPr>
          <p:cNvPr id="16" name="TextBox 15">
            <a:extLst>
              <a:ext uri="{FF2B5EF4-FFF2-40B4-BE49-F238E27FC236}">
                <a16:creationId xmlns:a16="http://schemas.microsoft.com/office/drawing/2014/main" id="{34D6D50F-6CF2-4C5C-882B-0F27170CCAF0}"/>
              </a:ext>
            </a:extLst>
          </p:cNvPr>
          <p:cNvSpPr txBox="1"/>
          <p:nvPr/>
        </p:nvSpPr>
        <p:spPr>
          <a:xfrm>
            <a:off x="6096000" y="6418419"/>
            <a:ext cx="3581400" cy="400110"/>
          </a:xfrm>
          <a:prstGeom prst="rect">
            <a:avLst/>
          </a:prstGeom>
          <a:noFill/>
        </p:spPr>
        <p:txBody>
          <a:bodyPr wrap="square" rtlCol="0">
            <a:spAutoFit/>
          </a:bodyPr>
          <a:lstStyle/>
          <a:p>
            <a:r>
              <a:rPr lang="en-US" sz="2000" dirty="0">
                <a:latin typeface="+mn-lt"/>
              </a:rPr>
              <a:t>Courtesy Taco Pumps</a:t>
            </a:r>
          </a:p>
        </p:txBody>
      </p:sp>
    </p:spTree>
    <p:extLst>
      <p:ext uri="{BB962C8B-B14F-4D97-AF65-F5344CB8AC3E}">
        <p14:creationId xmlns:p14="http://schemas.microsoft.com/office/powerpoint/2010/main" val="2740941725"/>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04800" y="400050"/>
            <a:ext cx="6248400" cy="819150"/>
          </a:xfrm>
        </p:spPr>
        <p:txBody>
          <a:bodyPr/>
          <a:lstStyle/>
          <a:p>
            <a:r>
              <a:rPr lang="en-US" dirty="0"/>
              <a:t>Pumping Terminology</a:t>
            </a:r>
          </a:p>
        </p:txBody>
      </p:sp>
      <p:sp>
        <p:nvSpPr>
          <p:cNvPr id="6148" name="Rectangle 3"/>
          <p:cNvSpPr>
            <a:spLocks noChangeArrowheads="1"/>
          </p:cNvSpPr>
          <p:nvPr/>
        </p:nvSpPr>
        <p:spPr bwMode="auto">
          <a:xfrm>
            <a:off x="376237" y="1600200"/>
            <a:ext cx="5033963"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marL="457200" indent="-457200">
              <a:spcBef>
                <a:spcPct val="20000"/>
              </a:spcBef>
              <a:buFont typeface="Arial" panose="020B0604020202020204" pitchFamily="34" charset="0"/>
              <a:buChar char="•"/>
            </a:pPr>
            <a:r>
              <a:rPr lang="en-US" sz="3200" b="1" dirty="0">
                <a:latin typeface="+mn-lt"/>
              </a:rPr>
              <a:t>Capacity </a:t>
            </a:r>
          </a:p>
          <a:p>
            <a:pPr marL="457200" indent="-457200">
              <a:spcBef>
                <a:spcPct val="20000"/>
              </a:spcBef>
              <a:buFont typeface="Arial" panose="020B0604020202020204" pitchFamily="34" charset="0"/>
              <a:buChar char="•"/>
            </a:pPr>
            <a:r>
              <a:rPr lang="en-US" sz="3200" b="1" dirty="0">
                <a:latin typeface="+mn-lt"/>
              </a:rPr>
              <a:t>Head</a:t>
            </a:r>
          </a:p>
          <a:p>
            <a:pPr marL="457200" indent="-457200">
              <a:spcBef>
                <a:spcPct val="20000"/>
              </a:spcBef>
              <a:buFont typeface="Arial" panose="020B0604020202020204" pitchFamily="34" charset="0"/>
              <a:buChar char="•"/>
            </a:pPr>
            <a:r>
              <a:rPr lang="en-US" sz="3200" b="1" dirty="0">
                <a:latin typeface="+mn-lt"/>
              </a:rPr>
              <a:t>Rated Speed</a:t>
            </a:r>
          </a:p>
          <a:p>
            <a:pPr marL="457200" indent="-457200">
              <a:spcBef>
                <a:spcPct val="20000"/>
              </a:spcBef>
              <a:buFont typeface="Arial" panose="020B0604020202020204" pitchFamily="34" charset="0"/>
              <a:buChar char="•"/>
            </a:pPr>
            <a:r>
              <a:rPr lang="en-US" sz="3200" b="1" dirty="0">
                <a:latin typeface="+mn-lt"/>
              </a:rPr>
              <a:t>Horsepower</a:t>
            </a:r>
          </a:p>
          <a:p>
            <a:pPr marL="457200" indent="-457200">
              <a:spcBef>
                <a:spcPct val="20000"/>
              </a:spcBef>
              <a:buFont typeface="Arial" panose="020B0604020202020204" pitchFamily="34" charset="0"/>
              <a:buChar char="•"/>
            </a:pPr>
            <a:r>
              <a:rPr lang="en-US" sz="3200" b="1" dirty="0">
                <a:latin typeface="+mn-lt"/>
              </a:rPr>
              <a:t>Impeller</a:t>
            </a:r>
          </a:p>
          <a:p>
            <a:pPr marL="457200" indent="-457200">
              <a:spcBef>
                <a:spcPct val="20000"/>
              </a:spcBef>
              <a:buFont typeface="Arial" panose="020B0604020202020204" pitchFamily="34" charset="0"/>
              <a:buChar char="•"/>
            </a:pPr>
            <a:r>
              <a:rPr lang="en-US" sz="3200" b="1" dirty="0">
                <a:latin typeface="+mn-lt"/>
              </a:rPr>
              <a:t>BEP</a:t>
            </a:r>
          </a:p>
          <a:p>
            <a:pPr>
              <a:spcBef>
                <a:spcPct val="20000"/>
              </a:spcBef>
            </a:pPr>
            <a:r>
              <a:rPr lang="en-US" sz="3200" b="1" dirty="0">
                <a:latin typeface="+mn-lt"/>
              </a:rPr>
              <a:t> </a:t>
            </a:r>
          </a:p>
          <a:p>
            <a:pPr marL="457200" indent="-457200">
              <a:spcBef>
                <a:spcPct val="20000"/>
              </a:spcBef>
              <a:buFont typeface="Arial" panose="020B0604020202020204" pitchFamily="34" charset="0"/>
              <a:buChar char="•"/>
            </a:pPr>
            <a:endParaRPr lang="en-US" sz="3200" b="1" dirty="0">
              <a:latin typeface="+mn-lt"/>
            </a:endParaRPr>
          </a:p>
        </p:txBody>
      </p:sp>
      <p:pic>
        <p:nvPicPr>
          <p:cNvPr id="232450" name="Picture 2" descr="Image result for water pump data plate">
            <a:extLst>
              <a:ext uri="{FF2B5EF4-FFF2-40B4-BE49-F238E27FC236}">
                <a16:creationId xmlns:a16="http://schemas.microsoft.com/office/drawing/2014/main" id="{D121F205-14AA-4E02-A453-351E6C281B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2594" y="1600200"/>
            <a:ext cx="5450369" cy="3433732"/>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0F748E0B-8313-4959-AACC-4BEC77B64928}"/>
              </a:ext>
            </a:extLst>
          </p:cNvPr>
          <p:cNvSpPr txBox="1"/>
          <p:nvPr/>
        </p:nvSpPr>
        <p:spPr>
          <a:xfrm>
            <a:off x="4762500" y="4857690"/>
            <a:ext cx="3581400" cy="400110"/>
          </a:xfrm>
          <a:prstGeom prst="rect">
            <a:avLst/>
          </a:prstGeom>
          <a:noFill/>
        </p:spPr>
        <p:txBody>
          <a:bodyPr wrap="square" rtlCol="0">
            <a:spAutoFit/>
          </a:bodyPr>
          <a:lstStyle/>
          <a:p>
            <a:r>
              <a:rPr lang="en-US" sz="2000" dirty="0">
                <a:latin typeface="+mn-lt"/>
              </a:rPr>
              <a:t>Courtesy Bell &amp; Gossett </a:t>
            </a:r>
          </a:p>
        </p:txBody>
      </p:sp>
    </p:spTree>
    <p:extLst>
      <p:ext uri="{BB962C8B-B14F-4D97-AF65-F5344CB8AC3E}">
        <p14:creationId xmlns:p14="http://schemas.microsoft.com/office/powerpoint/2010/main" val="1394799545"/>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04800" y="400050"/>
            <a:ext cx="6248400" cy="819150"/>
          </a:xfrm>
        </p:spPr>
        <p:txBody>
          <a:bodyPr/>
          <a:lstStyle/>
          <a:p>
            <a:r>
              <a:rPr lang="en-US" dirty="0"/>
              <a:t>Typical Manufacturer Pump</a:t>
            </a:r>
            <a:br>
              <a:rPr lang="en-US" dirty="0"/>
            </a:br>
            <a:r>
              <a:rPr lang="en-US" dirty="0"/>
              <a:t>Curve</a:t>
            </a:r>
          </a:p>
        </p:txBody>
      </p:sp>
      <p:sp>
        <p:nvSpPr>
          <p:cNvPr id="6147" name="Rectangle 3"/>
          <p:cNvSpPr>
            <a:spLocks noGrp="1" noChangeArrowheads="1"/>
          </p:cNvSpPr>
          <p:nvPr>
            <p:ph type="subTitle" idx="1"/>
          </p:nvPr>
        </p:nvSpPr>
        <p:spPr>
          <a:xfrm>
            <a:off x="1371600" y="3886200"/>
            <a:ext cx="6400800" cy="1752600"/>
          </a:xfrm>
        </p:spPr>
        <p:txBody>
          <a:bodyPr/>
          <a:lstStyle/>
          <a:p>
            <a:pPr marL="342900" indent="-342900"/>
            <a:endParaRPr lang="en-US" dirty="0"/>
          </a:p>
          <a:p>
            <a:pPr marL="342900" indent="-342900"/>
            <a:endParaRPr lang="en-US" dirty="0"/>
          </a:p>
        </p:txBody>
      </p:sp>
      <p:pic>
        <p:nvPicPr>
          <p:cNvPr id="5" name="Picture 2">
            <a:extLst>
              <a:ext uri="{FF2B5EF4-FFF2-40B4-BE49-F238E27FC236}">
                <a16:creationId xmlns:a16="http://schemas.microsoft.com/office/drawing/2014/main" id="{73C24CCB-51FB-4F0E-85FB-01070F1AEA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2925" y="1422253"/>
            <a:ext cx="7229475" cy="49278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53882" dir="13500000" algn="ctr" rotWithShape="0">
                    <a:schemeClr val="bg2">
                      <a:alpha val="50000"/>
                    </a:schemeClr>
                  </a:outerShdw>
                </a:effectLst>
              </a14:hiddenEffects>
            </a:ext>
          </a:extLst>
        </p:spPr>
      </p:pic>
      <p:sp>
        <p:nvSpPr>
          <p:cNvPr id="2" name="TextBox 1">
            <a:extLst>
              <a:ext uri="{FF2B5EF4-FFF2-40B4-BE49-F238E27FC236}">
                <a16:creationId xmlns:a16="http://schemas.microsoft.com/office/drawing/2014/main" id="{9EBE8915-0987-4943-B00D-ED9FA4738166}"/>
              </a:ext>
            </a:extLst>
          </p:cNvPr>
          <p:cNvSpPr txBox="1"/>
          <p:nvPr/>
        </p:nvSpPr>
        <p:spPr>
          <a:xfrm>
            <a:off x="2286000" y="6350146"/>
            <a:ext cx="3581400" cy="400110"/>
          </a:xfrm>
          <a:prstGeom prst="rect">
            <a:avLst/>
          </a:prstGeom>
          <a:noFill/>
        </p:spPr>
        <p:txBody>
          <a:bodyPr wrap="square" rtlCol="0">
            <a:spAutoFit/>
          </a:bodyPr>
          <a:lstStyle/>
          <a:p>
            <a:r>
              <a:rPr lang="en-US" sz="2000" dirty="0">
                <a:latin typeface="+mn-lt"/>
              </a:rPr>
              <a:t>Courtesy Hydraulic Institute</a:t>
            </a:r>
          </a:p>
        </p:txBody>
      </p:sp>
    </p:spTree>
    <p:extLst>
      <p:ext uri="{BB962C8B-B14F-4D97-AF65-F5344CB8AC3E}">
        <p14:creationId xmlns:p14="http://schemas.microsoft.com/office/powerpoint/2010/main" val="4248852742"/>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itle 1"/>
          <p:cNvSpPr>
            <a:spLocks noGrp="1"/>
          </p:cNvSpPr>
          <p:nvPr>
            <p:ph type="title"/>
          </p:nvPr>
        </p:nvSpPr>
        <p:spPr>
          <a:xfrm>
            <a:off x="304800" y="381000"/>
            <a:ext cx="7162800" cy="685800"/>
          </a:xfrm>
        </p:spPr>
        <p:txBody>
          <a:bodyPr anchor="t"/>
          <a:lstStyle/>
          <a:p>
            <a:r>
              <a:rPr lang="en-US" sz="4200" dirty="0"/>
              <a:t>System Curve</a:t>
            </a:r>
          </a:p>
        </p:txBody>
      </p:sp>
      <p:grpSp>
        <p:nvGrpSpPr>
          <p:cNvPr id="15" name="Group 3">
            <a:extLst>
              <a:ext uri="{FF2B5EF4-FFF2-40B4-BE49-F238E27FC236}">
                <a16:creationId xmlns:a16="http://schemas.microsoft.com/office/drawing/2014/main" id="{63B05D01-468A-4550-A9CC-0C2E07C6AADC}"/>
              </a:ext>
            </a:extLst>
          </p:cNvPr>
          <p:cNvGrpSpPr>
            <a:grpSpLocks/>
          </p:cNvGrpSpPr>
          <p:nvPr/>
        </p:nvGrpSpPr>
        <p:grpSpPr bwMode="auto">
          <a:xfrm>
            <a:off x="533400" y="1772781"/>
            <a:ext cx="7645497" cy="4704219"/>
            <a:chOff x="922" y="965"/>
            <a:chExt cx="4798" cy="2961"/>
          </a:xfrm>
        </p:grpSpPr>
        <p:grpSp>
          <p:nvGrpSpPr>
            <p:cNvPr id="16" name="Group 4">
              <a:extLst>
                <a:ext uri="{FF2B5EF4-FFF2-40B4-BE49-F238E27FC236}">
                  <a16:creationId xmlns:a16="http://schemas.microsoft.com/office/drawing/2014/main" id="{E76C38AF-B85B-47A2-823F-CCE706A19BAD}"/>
                </a:ext>
              </a:extLst>
            </p:cNvPr>
            <p:cNvGrpSpPr>
              <a:grpSpLocks/>
            </p:cNvGrpSpPr>
            <p:nvPr/>
          </p:nvGrpSpPr>
          <p:grpSpPr bwMode="auto">
            <a:xfrm>
              <a:off x="3178" y="983"/>
              <a:ext cx="1768" cy="1608"/>
              <a:chOff x="2496" y="882"/>
              <a:chExt cx="1768" cy="1608"/>
            </a:xfrm>
          </p:grpSpPr>
          <p:sp>
            <p:nvSpPr>
              <p:cNvPr id="106" name="Text Box 5">
                <a:extLst>
                  <a:ext uri="{FF2B5EF4-FFF2-40B4-BE49-F238E27FC236}">
                    <a16:creationId xmlns:a16="http://schemas.microsoft.com/office/drawing/2014/main" id="{E3D4DDAB-4C6C-49FF-801F-4D45169728A9}"/>
                  </a:ext>
                </a:extLst>
              </p:cNvPr>
              <p:cNvSpPr txBox="1">
                <a:spLocks noChangeArrowheads="1"/>
              </p:cNvSpPr>
              <p:nvPr/>
            </p:nvSpPr>
            <p:spPr bwMode="auto">
              <a:xfrm>
                <a:off x="2837" y="2221"/>
                <a:ext cx="105"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spcAft>
                    <a:spcPts val="600"/>
                  </a:spcAft>
                  <a:buClr>
                    <a:srgbClr val="0057B8"/>
                  </a:buClr>
                  <a:buFont typeface="Arial" panose="020B0604020202020204" pitchFamily="34" charset="0"/>
                  <a:buChar char="•"/>
                  <a:defRPr sz="2400">
                    <a:solidFill>
                      <a:srgbClr val="000000"/>
                    </a:solidFill>
                    <a:latin typeface="Candara" panose="020E0502030303020204" pitchFamily="34" charset="0"/>
                    <a:cs typeface="Times New Roman" panose="02020603050405020304" pitchFamily="18" charset="0"/>
                  </a:defRPr>
                </a:lvl1pPr>
                <a:lvl2pPr marL="742950" indent="-285750">
                  <a:spcBef>
                    <a:spcPct val="20000"/>
                  </a:spcBef>
                  <a:buClr>
                    <a:srgbClr val="0057B8"/>
                  </a:buClr>
                  <a:buFont typeface="Arial" panose="020B0604020202020204" pitchFamily="34" charset="0"/>
                  <a:buChar char="•"/>
                  <a:defRPr sz="2200">
                    <a:solidFill>
                      <a:srgbClr val="404040"/>
                    </a:solidFill>
                    <a:latin typeface="Candara" panose="020E0502030303020204" pitchFamily="34" charset="0"/>
                    <a:cs typeface="Times New Roman" panose="02020603050405020304" pitchFamily="18" charset="0"/>
                  </a:defRPr>
                </a:lvl2pPr>
                <a:lvl3pPr marL="1143000" indent="-228600">
                  <a:spcBef>
                    <a:spcPct val="20000"/>
                  </a:spcBef>
                  <a:buClr>
                    <a:srgbClr val="0057B8"/>
                  </a:buClr>
                  <a:buFont typeface="Arial" panose="020B0604020202020204" pitchFamily="34" charset="0"/>
                  <a:buChar char="•"/>
                  <a:defRPr>
                    <a:solidFill>
                      <a:srgbClr val="404040"/>
                    </a:solidFill>
                    <a:latin typeface="Candara" panose="020E0502030303020204" pitchFamily="34"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defTabSz="457200">
                  <a:spcBef>
                    <a:spcPct val="0"/>
                  </a:spcBef>
                  <a:spcAft>
                    <a:spcPct val="0"/>
                  </a:spcAft>
                  <a:buClrTx/>
                  <a:buNone/>
                  <a:defRPr/>
                </a:pPr>
                <a:endParaRPr lang="de-DE" altLang="en-US" sz="1200">
                  <a:solidFill>
                    <a:prstClr val="black"/>
                  </a:solidFill>
                  <a:latin typeface="Calibri" panose="020F0502020204030204"/>
                </a:endParaRPr>
              </a:p>
            </p:txBody>
          </p:sp>
          <p:grpSp>
            <p:nvGrpSpPr>
              <p:cNvPr id="107" name="Group 6">
                <a:extLst>
                  <a:ext uri="{FF2B5EF4-FFF2-40B4-BE49-F238E27FC236}">
                    <a16:creationId xmlns:a16="http://schemas.microsoft.com/office/drawing/2014/main" id="{3DBA972D-2B20-4BF1-A025-AFDF4BB6022A}"/>
                  </a:ext>
                </a:extLst>
              </p:cNvPr>
              <p:cNvGrpSpPr>
                <a:grpSpLocks/>
              </p:cNvGrpSpPr>
              <p:nvPr/>
            </p:nvGrpSpPr>
            <p:grpSpPr bwMode="auto">
              <a:xfrm>
                <a:off x="2496" y="882"/>
                <a:ext cx="1768" cy="1608"/>
                <a:chOff x="2658" y="882"/>
                <a:chExt cx="1768" cy="1608"/>
              </a:xfrm>
            </p:grpSpPr>
            <p:sp>
              <p:nvSpPr>
                <p:cNvPr id="108" name="Freeform 7">
                  <a:extLst>
                    <a:ext uri="{FF2B5EF4-FFF2-40B4-BE49-F238E27FC236}">
                      <a16:creationId xmlns:a16="http://schemas.microsoft.com/office/drawing/2014/main" id="{2063DAC5-ECC4-4C38-95B9-FC6D42745A6D}"/>
                    </a:ext>
                  </a:extLst>
                </p:cNvPr>
                <p:cNvSpPr>
                  <a:spLocks/>
                </p:cNvSpPr>
                <p:nvPr/>
              </p:nvSpPr>
              <p:spPr bwMode="auto">
                <a:xfrm>
                  <a:off x="2860" y="999"/>
                  <a:ext cx="1340" cy="937"/>
                </a:xfrm>
                <a:custGeom>
                  <a:avLst/>
                  <a:gdLst>
                    <a:gd name="T0" fmla="*/ 0 w 2112"/>
                    <a:gd name="T1" fmla="*/ 1 h 1536"/>
                    <a:gd name="T2" fmla="*/ 1 w 2112"/>
                    <a:gd name="T3" fmla="*/ 1 h 1536"/>
                    <a:gd name="T4" fmla="*/ 1 w 2112"/>
                    <a:gd name="T5" fmla="*/ 1 h 1536"/>
                    <a:gd name="T6" fmla="*/ 1 w 2112"/>
                    <a:gd name="T7" fmla="*/ 1 h 1536"/>
                    <a:gd name="T8" fmla="*/ 1 w 2112"/>
                    <a:gd name="T9" fmla="*/ 0 h 1536"/>
                    <a:gd name="T10" fmla="*/ 0 60000 65536"/>
                    <a:gd name="T11" fmla="*/ 0 60000 65536"/>
                    <a:gd name="T12" fmla="*/ 0 60000 65536"/>
                    <a:gd name="T13" fmla="*/ 0 60000 65536"/>
                    <a:gd name="T14" fmla="*/ 0 60000 65536"/>
                    <a:gd name="T15" fmla="*/ 0 w 2112"/>
                    <a:gd name="T16" fmla="*/ 0 h 1536"/>
                    <a:gd name="T17" fmla="*/ 2112 w 2112"/>
                    <a:gd name="T18" fmla="*/ 1536 h 1536"/>
                  </a:gdLst>
                  <a:ahLst/>
                  <a:cxnLst>
                    <a:cxn ang="T10">
                      <a:pos x="T0" y="T1"/>
                    </a:cxn>
                    <a:cxn ang="T11">
                      <a:pos x="T2" y="T3"/>
                    </a:cxn>
                    <a:cxn ang="T12">
                      <a:pos x="T4" y="T5"/>
                    </a:cxn>
                    <a:cxn ang="T13">
                      <a:pos x="T6" y="T7"/>
                    </a:cxn>
                    <a:cxn ang="T14">
                      <a:pos x="T8" y="T9"/>
                    </a:cxn>
                  </a:cxnLst>
                  <a:rect l="T15" t="T16" r="T17" b="T18"/>
                  <a:pathLst>
                    <a:path w="2112" h="1536">
                      <a:moveTo>
                        <a:pt x="0" y="1536"/>
                      </a:moveTo>
                      <a:cubicBezTo>
                        <a:pt x="288" y="1488"/>
                        <a:pt x="576" y="1440"/>
                        <a:pt x="816" y="1344"/>
                      </a:cubicBezTo>
                      <a:cubicBezTo>
                        <a:pt x="1056" y="1248"/>
                        <a:pt x="1256" y="1112"/>
                        <a:pt x="1440" y="960"/>
                      </a:cubicBezTo>
                      <a:cubicBezTo>
                        <a:pt x="1624" y="808"/>
                        <a:pt x="1808" y="592"/>
                        <a:pt x="1920" y="432"/>
                      </a:cubicBezTo>
                      <a:cubicBezTo>
                        <a:pt x="2032" y="272"/>
                        <a:pt x="2080" y="80"/>
                        <a:pt x="2112" y="0"/>
                      </a:cubicBezTo>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pPr defTabSz="457200">
                    <a:defRPr/>
                  </a:pPr>
                  <a:endParaRPr lang="en-US" dirty="0">
                    <a:solidFill>
                      <a:prstClr val="black"/>
                    </a:solidFill>
                    <a:latin typeface="Calibri" panose="020F0502020204030204"/>
                  </a:endParaRPr>
                </a:p>
              </p:txBody>
            </p:sp>
            <p:grpSp>
              <p:nvGrpSpPr>
                <p:cNvPr id="109" name="Group 8">
                  <a:extLst>
                    <a:ext uri="{FF2B5EF4-FFF2-40B4-BE49-F238E27FC236}">
                      <a16:creationId xmlns:a16="http://schemas.microsoft.com/office/drawing/2014/main" id="{3BAB3CA8-40AD-4AB4-BCAC-63E85D615DB7}"/>
                    </a:ext>
                  </a:extLst>
                </p:cNvPr>
                <p:cNvGrpSpPr>
                  <a:grpSpLocks/>
                </p:cNvGrpSpPr>
                <p:nvPr/>
              </p:nvGrpSpPr>
              <p:grpSpPr bwMode="auto">
                <a:xfrm>
                  <a:off x="2860" y="954"/>
                  <a:ext cx="1462" cy="1168"/>
                  <a:chOff x="672" y="1104"/>
                  <a:chExt cx="2880" cy="2400"/>
                </a:xfrm>
              </p:grpSpPr>
              <p:sp>
                <p:nvSpPr>
                  <p:cNvPr id="113" name="Line 9">
                    <a:extLst>
                      <a:ext uri="{FF2B5EF4-FFF2-40B4-BE49-F238E27FC236}">
                        <a16:creationId xmlns:a16="http://schemas.microsoft.com/office/drawing/2014/main" id="{B606AB21-AF3B-4069-965F-A9758F1417B3}"/>
                      </a:ext>
                    </a:extLst>
                  </p:cNvPr>
                  <p:cNvSpPr>
                    <a:spLocks noChangeShapeType="1"/>
                  </p:cNvSpPr>
                  <p:nvPr/>
                </p:nvSpPr>
                <p:spPr bwMode="auto">
                  <a:xfrm>
                    <a:off x="672" y="326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14" name="Line 10">
                    <a:extLst>
                      <a:ext uri="{FF2B5EF4-FFF2-40B4-BE49-F238E27FC236}">
                        <a16:creationId xmlns:a16="http://schemas.microsoft.com/office/drawing/2014/main" id="{0AA98C1C-BF57-494B-B297-19E8601A6790}"/>
                      </a:ext>
                    </a:extLst>
                  </p:cNvPr>
                  <p:cNvSpPr>
                    <a:spLocks noChangeShapeType="1"/>
                  </p:cNvSpPr>
                  <p:nvPr/>
                </p:nvSpPr>
                <p:spPr bwMode="auto">
                  <a:xfrm>
                    <a:off x="672" y="302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15" name="Line 11">
                    <a:extLst>
                      <a:ext uri="{FF2B5EF4-FFF2-40B4-BE49-F238E27FC236}">
                        <a16:creationId xmlns:a16="http://schemas.microsoft.com/office/drawing/2014/main" id="{7A602068-232D-46C0-8A18-56487CFF9E7B}"/>
                      </a:ext>
                    </a:extLst>
                  </p:cNvPr>
                  <p:cNvSpPr>
                    <a:spLocks noChangeShapeType="1"/>
                  </p:cNvSpPr>
                  <p:nvPr/>
                </p:nvSpPr>
                <p:spPr bwMode="auto">
                  <a:xfrm>
                    <a:off x="672" y="278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16" name="Line 12">
                    <a:extLst>
                      <a:ext uri="{FF2B5EF4-FFF2-40B4-BE49-F238E27FC236}">
                        <a16:creationId xmlns:a16="http://schemas.microsoft.com/office/drawing/2014/main" id="{DDFD9DF1-2B63-42D7-9A32-D404554CBCEB}"/>
                      </a:ext>
                    </a:extLst>
                  </p:cNvPr>
                  <p:cNvSpPr>
                    <a:spLocks noChangeShapeType="1"/>
                  </p:cNvSpPr>
                  <p:nvPr/>
                </p:nvSpPr>
                <p:spPr bwMode="auto">
                  <a:xfrm>
                    <a:off x="672" y="254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17" name="Line 13">
                    <a:extLst>
                      <a:ext uri="{FF2B5EF4-FFF2-40B4-BE49-F238E27FC236}">
                        <a16:creationId xmlns:a16="http://schemas.microsoft.com/office/drawing/2014/main" id="{DDA28D99-EE81-41C7-9E59-011105C3C708}"/>
                      </a:ext>
                    </a:extLst>
                  </p:cNvPr>
                  <p:cNvSpPr>
                    <a:spLocks noChangeShapeType="1"/>
                  </p:cNvSpPr>
                  <p:nvPr/>
                </p:nvSpPr>
                <p:spPr bwMode="auto">
                  <a:xfrm>
                    <a:off x="672" y="230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18" name="Line 14">
                    <a:extLst>
                      <a:ext uri="{FF2B5EF4-FFF2-40B4-BE49-F238E27FC236}">
                        <a16:creationId xmlns:a16="http://schemas.microsoft.com/office/drawing/2014/main" id="{69119DE5-3011-4113-93CC-8255C8F5E2C5}"/>
                      </a:ext>
                    </a:extLst>
                  </p:cNvPr>
                  <p:cNvSpPr>
                    <a:spLocks noChangeShapeType="1"/>
                  </p:cNvSpPr>
                  <p:nvPr/>
                </p:nvSpPr>
                <p:spPr bwMode="auto">
                  <a:xfrm>
                    <a:off x="672" y="206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19" name="Line 15">
                    <a:extLst>
                      <a:ext uri="{FF2B5EF4-FFF2-40B4-BE49-F238E27FC236}">
                        <a16:creationId xmlns:a16="http://schemas.microsoft.com/office/drawing/2014/main" id="{2AEB86A7-7200-4717-A33F-9F3E4BE5167C}"/>
                      </a:ext>
                    </a:extLst>
                  </p:cNvPr>
                  <p:cNvSpPr>
                    <a:spLocks noChangeShapeType="1"/>
                  </p:cNvSpPr>
                  <p:nvPr/>
                </p:nvSpPr>
                <p:spPr bwMode="auto">
                  <a:xfrm>
                    <a:off x="672" y="182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20" name="Line 16">
                    <a:extLst>
                      <a:ext uri="{FF2B5EF4-FFF2-40B4-BE49-F238E27FC236}">
                        <a16:creationId xmlns:a16="http://schemas.microsoft.com/office/drawing/2014/main" id="{FE87CA29-A1C6-4E3A-95E4-F80DD0C2C807}"/>
                      </a:ext>
                    </a:extLst>
                  </p:cNvPr>
                  <p:cNvSpPr>
                    <a:spLocks noChangeShapeType="1"/>
                  </p:cNvSpPr>
                  <p:nvPr/>
                </p:nvSpPr>
                <p:spPr bwMode="auto">
                  <a:xfrm>
                    <a:off x="672" y="158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21" name="Line 17">
                    <a:extLst>
                      <a:ext uri="{FF2B5EF4-FFF2-40B4-BE49-F238E27FC236}">
                        <a16:creationId xmlns:a16="http://schemas.microsoft.com/office/drawing/2014/main" id="{A35B6DB7-1BC5-4B5A-9E0E-6BA0DF112B90}"/>
                      </a:ext>
                    </a:extLst>
                  </p:cNvPr>
                  <p:cNvSpPr>
                    <a:spLocks noChangeShapeType="1"/>
                  </p:cNvSpPr>
                  <p:nvPr/>
                </p:nvSpPr>
                <p:spPr bwMode="auto">
                  <a:xfrm>
                    <a:off x="672" y="134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22" name="Line 18">
                    <a:extLst>
                      <a:ext uri="{FF2B5EF4-FFF2-40B4-BE49-F238E27FC236}">
                        <a16:creationId xmlns:a16="http://schemas.microsoft.com/office/drawing/2014/main" id="{09AC100A-60A7-4557-BE99-8B4593AE85AA}"/>
                      </a:ext>
                    </a:extLst>
                  </p:cNvPr>
                  <p:cNvSpPr>
                    <a:spLocks noChangeShapeType="1"/>
                  </p:cNvSpPr>
                  <p:nvPr/>
                </p:nvSpPr>
                <p:spPr bwMode="auto">
                  <a:xfrm>
                    <a:off x="672" y="350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23" name="Line 19">
                    <a:extLst>
                      <a:ext uri="{FF2B5EF4-FFF2-40B4-BE49-F238E27FC236}">
                        <a16:creationId xmlns:a16="http://schemas.microsoft.com/office/drawing/2014/main" id="{66F2A42A-46E0-44D7-B539-8E6DA0464B4E}"/>
                      </a:ext>
                    </a:extLst>
                  </p:cNvPr>
                  <p:cNvSpPr>
                    <a:spLocks noChangeShapeType="1"/>
                  </p:cNvSpPr>
                  <p:nvPr/>
                </p:nvSpPr>
                <p:spPr bwMode="auto">
                  <a:xfrm>
                    <a:off x="672" y="110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24" name="Line 20">
                    <a:extLst>
                      <a:ext uri="{FF2B5EF4-FFF2-40B4-BE49-F238E27FC236}">
                        <a16:creationId xmlns:a16="http://schemas.microsoft.com/office/drawing/2014/main" id="{3DC67218-E3AA-4D42-830A-50C937E2540D}"/>
                      </a:ext>
                    </a:extLst>
                  </p:cNvPr>
                  <p:cNvSpPr>
                    <a:spLocks noChangeShapeType="1"/>
                  </p:cNvSpPr>
                  <p:nvPr/>
                </p:nvSpPr>
                <p:spPr bwMode="auto">
                  <a:xfrm>
                    <a:off x="672"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25" name="Line 21">
                    <a:extLst>
                      <a:ext uri="{FF2B5EF4-FFF2-40B4-BE49-F238E27FC236}">
                        <a16:creationId xmlns:a16="http://schemas.microsoft.com/office/drawing/2014/main" id="{505B0512-5D24-4659-B739-8A4207A24174}"/>
                      </a:ext>
                    </a:extLst>
                  </p:cNvPr>
                  <p:cNvSpPr>
                    <a:spLocks noChangeShapeType="1"/>
                  </p:cNvSpPr>
                  <p:nvPr/>
                </p:nvSpPr>
                <p:spPr bwMode="auto">
                  <a:xfrm>
                    <a:off x="960"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26" name="Line 22">
                    <a:extLst>
                      <a:ext uri="{FF2B5EF4-FFF2-40B4-BE49-F238E27FC236}">
                        <a16:creationId xmlns:a16="http://schemas.microsoft.com/office/drawing/2014/main" id="{232E0B1A-D12F-4249-AEE7-0071C3A61538}"/>
                      </a:ext>
                    </a:extLst>
                  </p:cNvPr>
                  <p:cNvSpPr>
                    <a:spLocks noChangeShapeType="1"/>
                  </p:cNvSpPr>
                  <p:nvPr/>
                </p:nvSpPr>
                <p:spPr bwMode="auto">
                  <a:xfrm>
                    <a:off x="1248"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27" name="Line 23">
                    <a:extLst>
                      <a:ext uri="{FF2B5EF4-FFF2-40B4-BE49-F238E27FC236}">
                        <a16:creationId xmlns:a16="http://schemas.microsoft.com/office/drawing/2014/main" id="{F5BE9B2E-7EF5-4318-9D60-2794E7D0E54F}"/>
                      </a:ext>
                    </a:extLst>
                  </p:cNvPr>
                  <p:cNvSpPr>
                    <a:spLocks noChangeShapeType="1"/>
                  </p:cNvSpPr>
                  <p:nvPr/>
                </p:nvSpPr>
                <p:spPr bwMode="auto">
                  <a:xfrm>
                    <a:off x="1536"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28" name="Line 24">
                    <a:extLst>
                      <a:ext uri="{FF2B5EF4-FFF2-40B4-BE49-F238E27FC236}">
                        <a16:creationId xmlns:a16="http://schemas.microsoft.com/office/drawing/2014/main" id="{A8404AB1-2BEA-4739-BC22-D83B8631281F}"/>
                      </a:ext>
                    </a:extLst>
                  </p:cNvPr>
                  <p:cNvSpPr>
                    <a:spLocks noChangeShapeType="1"/>
                  </p:cNvSpPr>
                  <p:nvPr/>
                </p:nvSpPr>
                <p:spPr bwMode="auto">
                  <a:xfrm>
                    <a:off x="1824"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29" name="Line 25">
                    <a:extLst>
                      <a:ext uri="{FF2B5EF4-FFF2-40B4-BE49-F238E27FC236}">
                        <a16:creationId xmlns:a16="http://schemas.microsoft.com/office/drawing/2014/main" id="{E0C76917-50E3-4015-B30D-6090A7FFA18A}"/>
                      </a:ext>
                    </a:extLst>
                  </p:cNvPr>
                  <p:cNvSpPr>
                    <a:spLocks noChangeShapeType="1"/>
                  </p:cNvSpPr>
                  <p:nvPr/>
                </p:nvSpPr>
                <p:spPr bwMode="auto">
                  <a:xfrm>
                    <a:off x="2112"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30" name="Line 26">
                    <a:extLst>
                      <a:ext uri="{FF2B5EF4-FFF2-40B4-BE49-F238E27FC236}">
                        <a16:creationId xmlns:a16="http://schemas.microsoft.com/office/drawing/2014/main" id="{AD02B77B-3C20-4813-91BC-F1D57203DD52}"/>
                      </a:ext>
                    </a:extLst>
                  </p:cNvPr>
                  <p:cNvSpPr>
                    <a:spLocks noChangeShapeType="1"/>
                  </p:cNvSpPr>
                  <p:nvPr/>
                </p:nvSpPr>
                <p:spPr bwMode="auto">
                  <a:xfrm>
                    <a:off x="2400"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31" name="Line 27">
                    <a:extLst>
                      <a:ext uri="{FF2B5EF4-FFF2-40B4-BE49-F238E27FC236}">
                        <a16:creationId xmlns:a16="http://schemas.microsoft.com/office/drawing/2014/main" id="{3D6B56D7-5764-473A-A480-D7A020FAE9C9}"/>
                      </a:ext>
                    </a:extLst>
                  </p:cNvPr>
                  <p:cNvSpPr>
                    <a:spLocks noChangeShapeType="1"/>
                  </p:cNvSpPr>
                  <p:nvPr/>
                </p:nvSpPr>
                <p:spPr bwMode="auto">
                  <a:xfrm>
                    <a:off x="2688"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32" name="Line 28">
                    <a:extLst>
                      <a:ext uri="{FF2B5EF4-FFF2-40B4-BE49-F238E27FC236}">
                        <a16:creationId xmlns:a16="http://schemas.microsoft.com/office/drawing/2014/main" id="{979AC712-93D0-4A43-A7D7-633E10147E8C}"/>
                      </a:ext>
                    </a:extLst>
                  </p:cNvPr>
                  <p:cNvSpPr>
                    <a:spLocks noChangeShapeType="1"/>
                  </p:cNvSpPr>
                  <p:nvPr/>
                </p:nvSpPr>
                <p:spPr bwMode="auto">
                  <a:xfrm>
                    <a:off x="2976"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33" name="Line 29">
                    <a:extLst>
                      <a:ext uri="{FF2B5EF4-FFF2-40B4-BE49-F238E27FC236}">
                        <a16:creationId xmlns:a16="http://schemas.microsoft.com/office/drawing/2014/main" id="{0606423C-778C-4A7D-9D09-4E74917E96D7}"/>
                      </a:ext>
                    </a:extLst>
                  </p:cNvPr>
                  <p:cNvSpPr>
                    <a:spLocks noChangeShapeType="1"/>
                  </p:cNvSpPr>
                  <p:nvPr/>
                </p:nvSpPr>
                <p:spPr bwMode="auto">
                  <a:xfrm>
                    <a:off x="3264"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34" name="Line 30">
                    <a:extLst>
                      <a:ext uri="{FF2B5EF4-FFF2-40B4-BE49-F238E27FC236}">
                        <a16:creationId xmlns:a16="http://schemas.microsoft.com/office/drawing/2014/main" id="{4147154F-54EB-4C56-9D21-C1BD744F4514}"/>
                      </a:ext>
                    </a:extLst>
                  </p:cNvPr>
                  <p:cNvSpPr>
                    <a:spLocks noChangeShapeType="1"/>
                  </p:cNvSpPr>
                  <p:nvPr/>
                </p:nvSpPr>
                <p:spPr bwMode="auto">
                  <a:xfrm>
                    <a:off x="3552"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grpSp>
            <p:sp>
              <p:nvSpPr>
                <p:cNvPr id="110" name="Text Box 31">
                  <a:extLst>
                    <a:ext uri="{FF2B5EF4-FFF2-40B4-BE49-F238E27FC236}">
                      <a16:creationId xmlns:a16="http://schemas.microsoft.com/office/drawing/2014/main" id="{0F7D218E-F935-4E46-90C2-F8150C5D681D}"/>
                    </a:ext>
                  </a:extLst>
                </p:cNvPr>
                <p:cNvSpPr txBox="1">
                  <a:spLocks noChangeArrowheads="1"/>
                </p:cNvSpPr>
                <p:nvPr/>
              </p:nvSpPr>
              <p:spPr bwMode="auto">
                <a:xfrm>
                  <a:off x="4260" y="2134"/>
                  <a:ext cx="166"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spcAft>
                      <a:spcPts val="600"/>
                    </a:spcAft>
                    <a:buClr>
                      <a:srgbClr val="0057B8"/>
                    </a:buClr>
                    <a:buFont typeface="Arial" panose="020B0604020202020204" pitchFamily="34" charset="0"/>
                    <a:buChar char="•"/>
                    <a:defRPr sz="2400">
                      <a:solidFill>
                        <a:srgbClr val="000000"/>
                      </a:solidFill>
                      <a:latin typeface="Candara" panose="020E0502030303020204" pitchFamily="34" charset="0"/>
                      <a:cs typeface="Times New Roman" panose="02020603050405020304" pitchFamily="18" charset="0"/>
                    </a:defRPr>
                  </a:lvl1pPr>
                  <a:lvl2pPr marL="742950" indent="-285750">
                    <a:spcBef>
                      <a:spcPct val="20000"/>
                    </a:spcBef>
                    <a:buClr>
                      <a:srgbClr val="0057B8"/>
                    </a:buClr>
                    <a:buFont typeface="Arial" panose="020B0604020202020204" pitchFamily="34" charset="0"/>
                    <a:buChar char="•"/>
                    <a:defRPr sz="2200">
                      <a:solidFill>
                        <a:srgbClr val="404040"/>
                      </a:solidFill>
                      <a:latin typeface="Candara" panose="020E0502030303020204" pitchFamily="34" charset="0"/>
                      <a:cs typeface="Times New Roman" panose="02020603050405020304" pitchFamily="18" charset="0"/>
                    </a:defRPr>
                  </a:lvl2pPr>
                  <a:lvl3pPr marL="1143000" indent="-228600">
                    <a:spcBef>
                      <a:spcPct val="20000"/>
                    </a:spcBef>
                    <a:buClr>
                      <a:srgbClr val="0057B8"/>
                    </a:buClr>
                    <a:buFont typeface="Arial" panose="020B0604020202020204" pitchFamily="34" charset="0"/>
                    <a:buChar char="•"/>
                    <a:defRPr>
                      <a:solidFill>
                        <a:srgbClr val="404040"/>
                      </a:solidFill>
                      <a:latin typeface="Candara" panose="020E0502030303020204" pitchFamily="34"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defTabSz="457200">
                    <a:spcBef>
                      <a:spcPct val="0"/>
                    </a:spcBef>
                    <a:spcAft>
                      <a:spcPct val="0"/>
                    </a:spcAft>
                    <a:buClrTx/>
                    <a:buNone/>
                    <a:defRPr/>
                  </a:pPr>
                  <a:r>
                    <a:rPr lang="fi-FI" altLang="en-US" sz="1200" b="1" dirty="0">
                      <a:solidFill>
                        <a:srgbClr val="002060"/>
                      </a:solidFill>
                      <a:latin typeface="Calibri" panose="020F0502020204030204"/>
                    </a:rPr>
                    <a:t>Q</a:t>
                  </a:r>
                  <a:endParaRPr lang="en-US" altLang="en-US" sz="1200" b="1" dirty="0">
                    <a:solidFill>
                      <a:srgbClr val="002060"/>
                    </a:solidFill>
                    <a:latin typeface="Calibri" panose="020F0502020204030204"/>
                  </a:endParaRPr>
                </a:p>
              </p:txBody>
            </p:sp>
            <p:sp>
              <p:nvSpPr>
                <p:cNvPr id="111" name="Text Box 32">
                  <a:extLst>
                    <a:ext uri="{FF2B5EF4-FFF2-40B4-BE49-F238E27FC236}">
                      <a16:creationId xmlns:a16="http://schemas.microsoft.com/office/drawing/2014/main" id="{0EF474A2-45DE-419A-A784-4D2BAEA50BF6}"/>
                    </a:ext>
                  </a:extLst>
                </p:cNvPr>
                <p:cNvSpPr txBox="1">
                  <a:spLocks noChangeArrowheads="1"/>
                </p:cNvSpPr>
                <p:nvPr/>
              </p:nvSpPr>
              <p:spPr bwMode="auto">
                <a:xfrm>
                  <a:off x="2658" y="882"/>
                  <a:ext cx="161"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spcAft>
                      <a:spcPts val="600"/>
                    </a:spcAft>
                    <a:buClr>
                      <a:srgbClr val="0057B8"/>
                    </a:buClr>
                    <a:buFont typeface="Arial" panose="020B0604020202020204" pitchFamily="34" charset="0"/>
                    <a:buChar char="•"/>
                    <a:defRPr sz="2400">
                      <a:solidFill>
                        <a:srgbClr val="000000"/>
                      </a:solidFill>
                      <a:latin typeface="Candara" panose="020E0502030303020204" pitchFamily="34" charset="0"/>
                      <a:cs typeface="Times New Roman" panose="02020603050405020304" pitchFamily="18" charset="0"/>
                    </a:defRPr>
                  </a:lvl1pPr>
                  <a:lvl2pPr marL="742950" indent="-285750">
                    <a:spcBef>
                      <a:spcPct val="20000"/>
                    </a:spcBef>
                    <a:buClr>
                      <a:srgbClr val="0057B8"/>
                    </a:buClr>
                    <a:buFont typeface="Arial" panose="020B0604020202020204" pitchFamily="34" charset="0"/>
                    <a:buChar char="•"/>
                    <a:defRPr sz="2200">
                      <a:solidFill>
                        <a:srgbClr val="404040"/>
                      </a:solidFill>
                      <a:latin typeface="Candara" panose="020E0502030303020204" pitchFamily="34" charset="0"/>
                      <a:cs typeface="Times New Roman" panose="02020603050405020304" pitchFamily="18" charset="0"/>
                    </a:defRPr>
                  </a:lvl2pPr>
                  <a:lvl3pPr marL="1143000" indent="-228600">
                    <a:spcBef>
                      <a:spcPct val="20000"/>
                    </a:spcBef>
                    <a:buClr>
                      <a:srgbClr val="0057B8"/>
                    </a:buClr>
                    <a:buFont typeface="Arial" panose="020B0604020202020204" pitchFamily="34" charset="0"/>
                    <a:buChar char="•"/>
                    <a:defRPr>
                      <a:solidFill>
                        <a:srgbClr val="404040"/>
                      </a:solidFill>
                      <a:latin typeface="Candara" panose="020E0502030303020204" pitchFamily="34"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defTabSz="457200">
                    <a:spcBef>
                      <a:spcPct val="0"/>
                    </a:spcBef>
                    <a:spcAft>
                      <a:spcPct val="0"/>
                    </a:spcAft>
                    <a:buClrTx/>
                    <a:buNone/>
                    <a:defRPr/>
                  </a:pPr>
                  <a:r>
                    <a:rPr lang="fi-FI" altLang="en-US" sz="1200" b="1" dirty="0">
                      <a:solidFill>
                        <a:srgbClr val="C00000"/>
                      </a:solidFill>
                      <a:latin typeface="Calibri" panose="020F0502020204030204"/>
                    </a:rPr>
                    <a:t>H</a:t>
                  </a:r>
                  <a:endParaRPr lang="en-US" altLang="en-US" sz="1200" b="1" dirty="0">
                    <a:solidFill>
                      <a:srgbClr val="C00000"/>
                    </a:solidFill>
                    <a:latin typeface="Calibri" panose="020F0502020204030204"/>
                  </a:endParaRPr>
                </a:p>
              </p:txBody>
            </p:sp>
            <p:sp>
              <p:nvSpPr>
                <p:cNvPr id="112" name="Text Box 33">
                  <a:extLst>
                    <a:ext uri="{FF2B5EF4-FFF2-40B4-BE49-F238E27FC236}">
                      <a16:creationId xmlns:a16="http://schemas.microsoft.com/office/drawing/2014/main" id="{45BE8762-ED2F-4102-8DFB-54AD281537AD}"/>
                    </a:ext>
                  </a:extLst>
                </p:cNvPr>
                <p:cNvSpPr txBox="1">
                  <a:spLocks noChangeArrowheads="1"/>
                </p:cNvSpPr>
                <p:nvPr/>
              </p:nvSpPr>
              <p:spPr bwMode="auto">
                <a:xfrm>
                  <a:off x="3181" y="2126"/>
                  <a:ext cx="879" cy="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spcAft>
                      <a:spcPts val="600"/>
                    </a:spcAft>
                    <a:buClr>
                      <a:srgbClr val="0057B8"/>
                    </a:buClr>
                    <a:buFont typeface="Arial" panose="020B0604020202020204" pitchFamily="34" charset="0"/>
                    <a:buChar char="•"/>
                    <a:defRPr sz="2400">
                      <a:solidFill>
                        <a:srgbClr val="000000"/>
                      </a:solidFill>
                      <a:latin typeface="Candara" panose="020E0502030303020204" pitchFamily="34" charset="0"/>
                      <a:cs typeface="Times New Roman" panose="02020603050405020304" pitchFamily="18" charset="0"/>
                    </a:defRPr>
                  </a:lvl1pPr>
                  <a:lvl2pPr marL="742950" indent="-285750">
                    <a:spcBef>
                      <a:spcPct val="20000"/>
                    </a:spcBef>
                    <a:buClr>
                      <a:srgbClr val="0057B8"/>
                    </a:buClr>
                    <a:buFont typeface="Arial" panose="020B0604020202020204" pitchFamily="34" charset="0"/>
                    <a:buChar char="•"/>
                    <a:defRPr sz="2200">
                      <a:solidFill>
                        <a:srgbClr val="404040"/>
                      </a:solidFill>
                      <a:latin typeface="Candara" panose="020E0502030303020204" pitchFamily="34" charset="0"/>
                      <a:cs typeface="Times New Roman" panose="02020603050405020304" pitchFamily="18" charset="0"/>
                    </a:defRPr>
                  </a:lvl2pPr>
                  <a:lvl3pPr marL="1143000" indent="-228600">
                    <a:spcBef>
                      <a:spcPct val="20000"/>
                    </a:spcBef>
                    <a:buClr>
                      <a:srgbClr val="0057B8"/>
                    </a:buClr>
                    <a:buFont typeface="Arial" panose="020B0604020202020204" pitchFamily="34" charset="0"/>
                    <a:buChar char="•"/>
                    <a:defRPr>
                      <a:solidFill>
                        <a:srgbClr val="404040"/>
                      </a:solidFill>
                      <a:latin typeface="Candara" panose="020E0502030303020204" pitchFamily="34"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defTabSz="457200">
                    <a:spcBef>
                      <a:spcPct val="0"/>
                    </a:spcBef>
                    <a:spcAft>
                      <a:spcPct val="0"/>
                    </a:spcAft>
                    <a:buClrTx/>
                    <a:buNone/>
                    <a:defRPr/>
                  </a:pPr>
                  <a:r>
                    <a:rPr lang="fi-FI" altLang="en-US" sz="1400" b="1" dirty="0">
                      <a:solidFill>
                        <a:srgbClr val="70AD47">
                          <a:lumMod val="75000"/>
                        </a:srgbClr>
                      </a:solidFill>
                      <a:latin typeface="Calibri" panose="020F0502020204030204"/>
                    </a:rPr>
                    <a:t>System Curve</a:t>
                  </a:r>
                </a:p>
                <a:p>
                  <a:pPr defTabSz="457200">
                    <a:spcBef>
                      <a:spcPct val="0"/>
                    </a:spcBef>
                    <a:spcAft>
                      <a:spcPct val="0"/>
                    </a:spcAft>
                    <a:buClrTx/>
                    <a:buFontTx/>
                    <a:buChar char="-"/>
                    <a:defRPr/>
                  </a:pPr>
                  <a:r>
                    <a:rPr lang="fi-FI" altLang="en-US" sz="1200" b="1" dirty="0">
                      <a:solidFill>
                        <a:srgbClr val="44546A"/>
                      </a:solidFill>
                      <a:latin typeface="Calibri" panose="020F0502020204030204"/>
                    </a:rPr>
                    <a:t>Static Head</a:t>
                  </a:r>
                </a:p>
                <a:p>
                  <a:pPr defTabSz="457200">
                    <a:spcBef>
                      <a:spcPct val="0"/>
                    </a:spcBef>
                    <a:spcAft>
                      <a:spcPct val="0"/>
                    </a:spcAft>
                    <a:buClrTx/>
                    <a:buFontTx/>
                    <a:buChar char="-"/>
                    <a:defRPr/>
                  </a:pPr>
                  <a:r>
                    <a:rPr lang="fi-FI" altLang="en-US" sz="900" b="1" dirty="0">
                      <a:solidFill>
                        <a:srgbClr val="44546A"/>
                      </a:solidFill>
                      <a:latin typeface="Calibri" panose="020F0502020204030204"/>
                    </a:rPr>
                    <a:t>Friction</a:t>
                  </a:r>
                  <a:endParaRPr lang="en-US" altLang="en-US" sz="900" b="1" dirty="0">
                    <a:solidFill>
                      <a:prstClr val="black"/>
                    </a:solidFill>
                    <a:latin typeface="Calibri" panose="020F0502020204030204"/>
                  </a:endParaRPr>
                </a:p>
              </p:txBody>
            </p:sp>
          </p:grpSp>
        </p:grpSp>
        <p:sp>
          <p:nvSpPr>
            <p:cNvPr id="17" name="Rectangle 34">
              <a:extLst>
                <a:ext uri="{FF2B5EF4-FFF2-40B4-BE49-F238E27FC236}">
                  <a16:creationId xmlns:a16="http://schemas.microsoft.com/office/drawing/2014/main" id="{7D392852-34DC-49E6-9A41-6CF1D44CF6D5}"/>
                </a:ext>
              </a:extLst>
            </p:cNvPr>
            <p:cNvSpPr>
              <a:spLocks noChangeArrowheads="1"/>
            </p:cNvSpPr>
            <p:nvPr/>
          </p:nvSpPr>
          <p:spPr bwMode="auto">
            <a:xfrm>
              <a:off x="922" y="965"/>
              <a:ext cx="4320" cy="29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spcAft>
                  <a:spcPts val="600"/>
                </a:spcAft>
                <a:buClr>
                  <a:srgbClr val="0057B8"/>
                </a:buClr>
                <a:buFont typeface="Arial" panose="020B0604020202020204" pitchFamily="34" charset="0"/>
                <a:buChar char="•"/>
                <a:defRPr sz="2400">
                  <a:solidFill>
                    <a:srgbClr val="000000"/>
                  </a:solidFill>
                  <a:latin typeface="Candara" panose="020E0502030303020204" pitchFamily="34" charset="0"/>
                  <a:cs typeface="Times New Roman" panose="02020603050405020304" pitchFamily="18" charset="0"/>
                </a:defRPr>
              </a:lvl1pPr>
              <a:lvl2pPr marL="742950" indent="-285750">
                <a:spcBef>
                  <a:spcPct val="20000"/>
                </a:spcBef>
                <a:buClr>
                  <a:srgbClr val="0057B8"/>
                </a:buClr>
                <a:buFont typeface="Arial" panose="020B0604020202020204" pitchFamily="34" charset="0"/>
                <a:buChar char="•"/>
                <a:defRPr sz="2200">
                  <a:solidFill>
                    <a:srgbClr val="404040"/>
                  </a:solidFill>
                  <a:latin typeface="Candara" panose="020E0502030303020204" pitchFamily="34" charset="0"/>
                  <a:cs typeface="Times New Roman" panose="02020603050405020304" pitchFamily="18" charset="0"/>
                </a:defRPr>
              </a:lvl2pPr>
              <a:lvl3pPr marL="1143000" indent="-228600">
                <a:spcBef>
                  <a:spcPct val="20000"/>
                </a:spcBef>
                <a:buClr>
                  <a:srgbClr val="0057B8"/>
                </a:buClr>
                <a:buFont typeface="Arial" panose="020B0604020202020204" pitchFamily="34" charset="0"/>
                <a:buChar char="•"/>
                <a:defRPr>
                  <a:solidFill>
                    <a:srgbClr val="404040"/>
                  </a:solidFill>
                  <a:latin typeface="Candara" panose="020E0502030303020204" pitchFamily="34"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defTabSz="457200">
                <a:spcBef>
                  <a:spcPct val="0"/>
                </a:spcBef>
                <a:spcAft>
                  <a:spcPct val="0"/>
                </a:spcAft>
                <a:buClrTx/>
                <a:buNone/>
                <a:defRPr/>
              </a:pPr>
              <a:endParaRPr lang="en-US" altLang="en-US" sz="1800" dirty="0">
                <a:solidFill>
                  <a:prstClr val="black"/>
                </a:solidFill>
                <a:latin typeface="Calibri" panose="020F0502020204030204"/>
              </a:endParaRPr>
            </a:p>
          </p:txBody>
        </p:sp>
        <p:sp>
          <p:nvSpPr>
            <p:cNvPr id="18" name="Text Box 35">
              <a:extLst>
                <a:ext uri="{FF2B5EF4-FFF2-40B4-BE49-F238E27FC236}">
                  <a16:creationId xmlns:a16="http://schemas.microsoft.com/office/drawing/2014/main" id="{CAFF15AA-2C16-4DA3-A7F9-2EF059709F95}"/>
                </a:ext>
              </a:extLst>
            </p:cNvPr>
            <p:cNvSpPr txBox="1">
              <a:spLocks noChangeArrowheads="1"/>
            </p:cNvSpPr>
            <p:nvPr/>
          </p:nvSpPr>
          <p:spPr bwMode="auto">
            <a:xfrm>
              <a:off x="1011" y="2880"/>
              <a:ext cx="105"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spcAft>
                  <a:spcPts val="600"/>
                </a:spcAft>
                <a:buClr>
                  <a:srgbClr val="0057B8"/>
                </a:buClr>
                <a:buFont typeface="Arial" panose="020B0604020202020204" pitchFamily="34" charset="0"/>
                <a:buChar char="•"/>
                <a:defRPr sz="2400">
                  <a:solidFill>
                    <a:srgbClr val="000000"/>
                  </a:solidFill>
                  <a:latin typeface="Candara" panose="020E0502030303020204" pitchFamily="34" charset="0"/>
                  <a:cs typeface="Times New Roman" panose="02020603050405020304" pitchFamily="18" charset="0"/>
                </a:defRPr>
              </a:lvl1pPr>
              <a:lvl2pPr marL="742950" indent="-285750">
                <a:spcBef>
                  <a:spcPct val="20000"/>
                </a:spcBef>
                <a:buClr>
                  <a:srgbClr val="0057B8"/>
                </a:buClr>
                <a:buFont typeface="Arial" panose="020B0604020202020204" pitchFamily="34" charset="0"/>
                <a:buChar char="•"/>
                <a:defRPr sz="2200">
                  <a:solidFill>
                    <a:srgbClr val="404040"/>
                  </a:solidFill>
                  <a:latin typeface="Candara" panose="020E0502030303020204" pitchFamily="34" charset="0"/>
                  <a:cs typeface="Times New Roman" panose="02020603050405020304" pitchFamily="18" charset="0"/>
                </a:defRPr>
              </a:lvl2pPr>
              <a:lvl3pPr marL="1143000" indent="-228600">
                <a:spcBef>
                  <a:spcPct val="20000"/>
                </a:spcBef>
                <a:buClr>
                  <a:srgbClr val="0057B8"/>
                </a:buClr>
                <a:buFont typeface="Arial" panose="020B0604020202020204" pitchFamily="34" charset="0"/>
                <a:buChar char="•"/>
                <a:defRPr>
                  <a:solidFill>
                    <a:srgbClr val="404040"/>
                  </a:solidFill>
                  <a:latin typeface="Candara" panose="020E0502030303020204" pitchFamily="34"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defTabSz="457200">
                <a:spcBef>
                  <a:spcPct val="0"/>
                </a:spcBef>
                <a:spcAft>
                  <a:spcPct val="0"/>
                </a:spcAft>
                <a:buClrTx/>
                <a:buNone/>
                <a:defRPr/>
              </a:pPr>
              <a:endParaRPr lang="de-DE" altLang="en-US" sz="1400">
                <a:solidFill>
                  <a:prstClr val="black"/>
                </a:solidFill>
                <a:latin typeface="Calibri" panose="020F0502020204030204"/>
              </a:endParaRPr>
            </a:p>
          </p:txBody>
        </p:sp>
        <p:sp>
          <p:nvSpPr>
            <p:cNvPr id="19" name="Line 36">
              <a:extLst>
                <a:ext uri="{FF2B5EF4-FFF2-40B4-BE49-F238E27FC236}">
                  <a16:creationId xmlns:a16="http://schemas.microsoft.com/office/drawing/2014/main" id="{475FF2D9-37D4-4C01-AED2-65AEC892ED6B}"/>
                </a:ext>
              </a:extLst>
            </p:cNvPr>
            <p:cNvSpPr>
              <a:spLocks noChangeShapeType="1"/>
            </p:cNvSpPr>
            <p:nvPr/>
          </p:nvSpPr>
          <p:spPr bwMode="auto">
            <a:xfrm flipH="1">
              <a:off x="3633" y="2272"/>
              <a:ext cx="0" cy="27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20" name="Text Box 38">
              <a:extLst>
                <a:ext uri="{FF2B5EF4-FFF2-40B4-BE49-F238E27FC236}">
                  <a16:creationId xmlns:a16="http://schemas.microsoft.com/office/drawing/2014/main" id="{B260886D-196B-4BC1-852C-71749B476F87}"/>
                </a:ext>
              </a:extLst>
            </p:cNvPr>
            <p:cNvSpPr txBox="1">
              <a:spLocks noChangeArrowheads="1"/>
            </p:cNvSpPr>
            <p:nvPr/>
          </p:nvSpPr>
          <p:spPr bwMode="auto">
            <a:xfrm>
              <a:off x="1106" y="3240"/>
              <a:ext cx="823"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spcAft>
                  <a:spcPts val="600"/>
                </a:spcAft>
                <a:buClr>
                  <a:srgbClr val="0057B8"/>
                </a:buClr>
                <a:buFont typeface="Arial" panose="020B0604020202020204" pitchFamily="34" charset="0"/>
                <a:buChar char="•"/>
                <a:defRPr sz="2400">
                  <a:solidFill>
                    <a:srgbClr val="000000"/>
                  </a:solidFill>
                  <a:latin typeface="Candara" panose="020E0502030303020204" pitchFamily="34" charset="0"/>
                  <a:cs typeface="Times New Roman" panose="02020603050405020304" pitchFamily="18" charset="0"/>
                </a:defRPr>
              </a:lvl1pPr>
              <a:lvl2pPr marL="742950" indent="-285750">
                <a:spcBef>
                  <a:spcPct val="20000"/>
                </a:spcBef>
                <a:buClr>
                  <a:srgbClr val="0057B8"/>
                </a:buClr>
                <a:buFont typeface="Arial" panose="020B0604020202020204" pitchFamily="34" charset="0"/>
                <a:buChar char="•"/>
                <a:defRPr sz="2200">
                  <a:solidFill>
                    <a:srgbClr val="404040"/>
                  </a:solidFill>
                  <a:latin typeface="Candara" panose="020E0502030303020204" pitchFamily="34" charset="0"/>
                  <a:cs typeface="Times New Roman" panose="02020603050405020304" pitchFamily="18" charset="0"/>
                </a:defRPr>
              </a:lvl2pPr>
              <a:lvl3pPr marL="1143000" indent="-228600">
                <a:spcBef>
                  <a:spcPct val="20000"/>
                </a:spcBef>
                <a:buClr>
                  <a:srgbClr val="0057B8"/>
                </a:buClr>
                <a:buFont typeface="Arial" panose="020B0604020202020204" pitchFamily="34" charset="0"/>
                <a:buChar char="•"/>
                <a:defRPr>
                  <a:solidFill>
                    <a:srgbClr val="404040"/>
                  </a:solidFill>
                  <a:latin typeface="Candara" panose="020E0502030303020204" pitchFamily="34"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defTabSz="457200">
                <a:spcBef>
                  <a:spcPct val="0"/>
                </a:spcBef>
                <a:spcAft>
                  <a:spcPct val="0"/>
                </a:spcAft>
                <a:buClrTx/>
                <a:buNone/>
                <a:defRPr/>
              </a:pPr>
              <a:r>
                <a:rPr lang="fi-FI" altLang="en-US" sz="1400" dirty="0">
                  <a:solidFill>
                    <a:srgbClr val="353537"/>
                  </a:solidFill>
                  <a:latin typeface="Calibri" panose="020F0502020204030204"/>
                </a:rPr>
                <a:t>= operating point</a:t>
              </a:r>
              <a:endParaRPr lang="en-US" altLang="en-US" sz="1400" dirty="0">
                <a:solidFill>
                  <a:srgbClr val="353537"/>
                </a:solidFill>
                <a:latin typeface="Calibri" panose="020F0502020204030204"/>
              </a:endParaRPr>
            </a:p>
          </p:txBody>
        </p:sp>
        <p:sp>
          <p:nvSpPr>
            <p:cNvPr id="21" name="Text Box 39">
              <a:extLst>
                <a:ext uri="{FF2B5EF4-FFF2-40B4-BE49-F238E27FC236}">
                  <a16:creationId xmlns:a16="http://schemas.microsoft.com/office/drawing/2014/main" id="{A8EC8F24-7E81-4564-9B43-0AA942730987}"/>
                </a:ext>
              </a:extLst>
            </p:cNvPr>
            <p:cNvSpPr txBox="1">
              <a:spLocks noChangeArrowheads="1"/>
            </p:cNvSpPr>
            <p:nvPr/>
          </p:nvSpPr>
          <p:spPr bwMode="auto">
            <a:xfrm>
              <a:off x="968" y="2969"/>
              <a:ext cx="485" cy="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spcAft>
                  <a:spcPts val="600"/>
                </a:spcAft>
                <a:buClr>
                  <a:srgbClr val="0057B8"/>
                </a:buClr>
                <a:buFont typeface="Arial" panose="020B0604020202020204" pitchFamily="34" charset="0"/>
                <a:buChar char="•"/>
                <a:defRPr sz="2400">
                  <a:solidFill>
                    <a:srgbClr val="000000"/>
                  </a:solidFill>
                  <a:latin typeface="Candara" panose="020E0502030303020204" pitchFamily="34" charset="0"/>
                  <a:cs typeface="Times New Roman" panose="02020603050405020304" pitchFamily="18" charset="0"/>
                </a:defRPr>
              </a:lvl1pPr>
              <a:lvl2pPr marL="742950" indent="-285750">
                <a:spcBef>
                  <a:spcPct val="20000"/>
                </a:spcBef>
                <a:buClr>
                  <a:srgbClr val="0057B8"/>
                </a:buClr>
                <a:buFont typeface="Arial" panose="020B0604020202020204" pitchFamily="34" charset="0"/>
                <a:buChar char="•"/>
                <a:defRPr sz="2200">
                  <a:solidFill>
                    <a:srgbClr val="404040"/>
                  </a:solidFill>
                  <a:latin typeface="Candara" panose="020E0502030303020204" pitchFamily="34" charset="0"/>
                  <a:cs typeface="Times New Roman" panose="02020603050405020304" pitchFamily="18" charset="0"/>
                </a:defRPr>
              </a:lvl2pPr>
              <a:lvl3pPr marL="1143000" indent="-228600">
                <a:spcBef>
                  <a:spcPct val="20000"/>
                </a:spcBef>
                <a:buClr>
                  <a:srgbClr val="0057B8"/>
                </a:buClr>
                <a:buFont typeface="Arial" panose="020B0604020202020204" pitchFamily="34" charset="0"/>
                <a:buChar char="•"/>
                <a:defRPr>
                  <a:solidFill>
                    <a:srgbClr val="404040"/>
                  </a:solidFill>
                  <a:latin typeface="Candara" panose="020E0502030303020204" pitchFamily="34"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defTabSz="457200">
                <a:spcBef>
                  <a:spcPct val="0"/>
                </a:spcBef>
                <a:spcAft>
                  <a:spcPct val="0"/>
                </a:spcAft>
                <a:buClrTx/>
                <a:buNone/>
                <a:defRPr/>
              </a:pPr>
              <a:r>
                <a:rPr lang="fi-FI" altLang="en-US" sz="1400" b="1" dirty="0">
                  <a:solidFill>
                    <a:srgbClr val="C00000"/>
                  </a:solidFill>
                  <a:latin typeface="Calibri" panose="020F0502020204030204"/>
                </a:rPr>
                <a:t>H</a:t>
              </a:r>
              <a:r>
                <a:rPr lang="fi-FI" altLang="en-US" sz="1400" dirty="0">
                  <a:solidFill>
                    <a:prstClr val="black"/>
                  </a:solidFill>
                  <a:latin typeface="Calibri" panose="020F0502020204030204"/>
                </a:rPr>
                <a:t> </a:t>
              </a:r>
              <a:r>
                <a:rPr lang="fi-FI" altLang="en-US" sz="1400" dirty="0">
                  <a:solidFill>
                    <a:srgbClr val="44546A"/>
                  </a:solidFill>
                  <a:latin typeface="Calibri" panose="020F0502020204030204"/>
                </a:rPr>
                <a:t>= Head</a:t>
              </a:r>
            </a:p>
            <a:p>
              <a:pPr defTabSz="457200">
                <a:spcBef>
                  <a:spcPct val="0"/>
                </a:spcBef>
                <a:spcAft>
                  <a:spcPct val="0"/>
                </a:spcAft>
                <a:buClrTx/>
                <a:buNone/>
                <a:defRPr/>
              </a:pPr>
              <a:r>
                <a:rPr lang="fi-FI" altLang="en-US" sz="1400" b="1" dirty="0">
                  <a:solidFill>
                    <a:srgbClr val="002060"/>
                  </a:solidFill>
                  <a:latin typeface="Calibri" panose="020F0502020204030204"/>
                </a:rPr>
                <a:t>Q</a:t>
              </a:r>
              <a:r>
                <a:rPr lang="fi-FI" altLang="en-US" sz="1400" dirty="0">
                  <a:solidFill>
                    <a:prstClr val="black"/>
                  </a:solidFill>
                  <a:latin typeface="Calibri" panose="020F0502020204030204"/>
                </a:rPr>
                <a:t> </a:t>
              </a:r>
              <a:r>
                <a:rPr lang="fi-FI" altLang="en-US" sz="1400" dirty="0">
                  <a:solidFill>
                    <a:srgbClr val="44546A"/>
                  </a:solidFill>
                  <a:latin typeface="Calibri" panose="020F0502020204030204"/>
                </a:rPr>
                <a:t>= Flow</a:t>
              </a:r>
              <a:endParaRPr lang="en-US" altLang="en-US" sz="1400" dirty="0">
                <a:solidFill>
                  <a:srgbClr val="44546A"/>
                </a:solidFill>
                <a:latin typeface="Calibri" panose="020F0502020204030204"/>
              </a:endParaRPr>
            </a:p>
          </p:txBody>
        </p:sp>
        <p:grpSp>
          <p:nvGrpSpPr>
            <p:cNvPr id="22" name="Group 40">
              <a:extLst>
                <a:ext uri="{FF2B5EF4-FFF2-40B4-BE49-F238E27FC236}">
                  <a16:creationId xmlns:a16="http://schemas.microsoft.com/office/drawing/2014/main" id="{D1EBB6DE-787D-4670-AA09-D72D58C0F88C}"/>
                </a:ext>
              </a:extLst>
            </p:cNvPr>
            <p:cNvGrpSpPr>
              <a:grpSpLocks/>
            </p:cNvGrpSpPr>
            <p:nvPr/>
          </p:nvGrpSpPr>
          <p:grpSpPr bwMode="auto">
            <a:xfrm>
              <a:off x="1162" y="983"/>
              <a:ext cx="1787" cy="1617"/>
              <a:chOff x="480" y="882"/>
              <a:chExt cx="1787" cy="1617"/>
            </a:xfrm>
          </p:grpSpPr>
          <p:sp>
            <p:nvSpPr>
              <p:cNvPr id="77" name="Line 41">
                <a:extLst>
                  <a:ext uri="{FF2B5EF4-FFF2-40B4-BE49-F238E27FC236}">
                    <a16:creationId xmlns:a16="http://schemas.microsoft.com/office/drawing/2014/main" id="{493D37A9-5DA1-46BE-9C62-92A058CE27A1}"/>
                  </a:ext>
                </a:extLst>
              </p:cNvPr>
              <p:cNvSpPr>
                <a:spLocks noChangeShapeType="1"/>
              </p:cNvSpPr>
              <p:nvPr/>
            </p:nvSpPr>
            <p:spPr bwMode="auto">
              <a:xfrm>
                <a:off x="1940" y="2171"/>
                <a:ext cx="0" cy="27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grpSp>
            <p:nvGrpSpPr>
              <p:cNvPr id="78" name="Group 42">
                <a:extLst>
                  <a:ext uri="{FF2B5EF4-FFF2-40B4-BE49-F238E27FC236}">
                    <a16:creationId xmlns:a16="http://schemas.microsoft.com/office/drawing/2014/main" id="{13BDCB0D-4FDF-4388-B581-170BD299B2C1}"/>
                  </a:ext>
                </a:extLst>
              </p:cNvPr>
              <p:cNvGrpSpPr>
                <a:grpSpLocks/>
              </p:cNvGrpSpPr>
              <p:nvPr/>
            </p:nvGrpSpPr>
            <p:grpSpPr bwMode="auto">
              <a:xfrm>
                <a:off x="480" y="882"/>
                <a:ext cx="1787" cy="1617"/>
                <a:chOff x="480" y="882"/>
                <a:chExt cx="1787" cy="1617"/>
              </a:xfrm>
            </p:grpSpPr>
            <p:grpSp>
              <p:nvGrpSpPr>
                <p:cNvPr id="79" name="Group 43">
                  <a:extLst>
                    <a:ext uri="{FF2B5EF4-FFF2-40B4-BE49-F238E27FC236}">
                      <a16:creationId xmlns:a16="http://schemas.microsoft.com/office/drawing/2014/main" id="{CF0F2D53-24F2-4F8C-BA5C-7ABF0A105121}"/>
                    </a:ext>
                  </a:extLst>
                </p:cNvPr>
                <p:cNvGrpSpPr>
                  <a:grpSpLocks/>
                </p:cNvGrpSpPr>
                <p:nvPr/>
              </p:nvGrpSpPr>
              <p:grpSpPr bwMode="auto">
                <a:xfrm>
                  <a:off x="700" y="954"/>
                  <a:ext cx="1462" cy="1168"/>
                  <a:chOff x="672" y="1104"/>
                  <a:chExt cx="2880" cy="2400"/>
                </a:xfrm>
              </p:grpSpPr>
              <p:sp>
                <p:nvSpPr>
                  <p:cNvPr id="84" name="Line 44">
                    <a:extLst>
                      <a:ext uri="{FF2B5EF4-FFF2-40B4-BE49-F238E27FC236}">
                        <a16:creationId xmlns:a16="http://schemas.microsoft.com/office/drawing/2014/main" id="{D2190C29-15E5-4FA6-8291-3D7E7350A92A}"/>
                      </a:ext>
                    </a:extLst>
                  </p:cNvPr>
                  <p:cNvSpPr>
                    <a:spLocks noChangeShapeType="1"/>
                  </p:cNvSpPr>
                  <p:nvPr/>
                </p:nvSpPr>
                <p:spPr bwMode="auto">
                  <a:xfrm>
                    <a:off x="672" y="326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85" name="Line 45">
                    <a:extLst>
                      <a:ext uri="{FF2B5EF4-FFF2-40B4-BE49-F238E27FC236}">
                        <a16:creationId xmlns:a16="http://schemas.microsoft.com/office/drawing/2014/main" id="{BD4D345F-0F3E-4638-B70C-8D290DB37082}"/>
                      </a:ext>
                    </a:extLst>
                  </p:cNvPr>
                  <p:cNvSpPr>
                    <a:spLocks noChangeShapeType="1"/>
                  </p:cNvSpPr>
                  <p:nvPr/>
                </p:nvSpPr>
                <p:spPr bwMode="auto">
                  <a:xfrm>
                    <a:off x="672" y="302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86" name="Line 46">
                    <a:extLst>
                      <a:ext uri="{FF2B5EF4-FFF2-40B4-BE49-F238E27FC236}">
                        <a16:creationId xmlns:a16="http://schemas.microsoft.com/office/drawing/2014/main" id="{99613D98-5937-44BF-96A9-1BAA69611B88}"/>
                      </a:ext>
                    </a:extLst>
                  </p:cNvPr>
                  <p:cNvSpPr>
                    <a:spLocks noChangeShapeType="1"/>
                  </p:cNvSpPr>
                  <p:nvPr/>
                </p:nvSpPr>
                <p:spPr bwMode="auto">
                  <a:xfrm>
                    <a:off x="672" y="278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87" name="Line 47">
                    <a:extLst>
                      <a:ext uri="{FF2B5EF4-FFF2-40B4-BE49-F238E27FC236}">
                        <a16:creationId xmlns:a16="http://schemas.microsoft.com/office/drawing/2014/main" id="{3BA4207C-6C70-4683-92B0-4E47AC08837D}"/>
                      </a:ext>
                    </a:extLst>
                  </p:cNvPr>
                  <p:cNvSpPr>
                    <a:spLocks noChangeShapeType="1"/>
                  </p:cNvSpPr>
                  <p:nvPr/>
                </p:nvSpPr>
                <p:spPr bwMode="auto">
                  <a:xfrm>
                    <a:off x="672" y="254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88" name="Line 48">
                    <a:extLst>
                      <a:ext uri="{FF2B5EF4-FFF2-40B4-BE49-F238E27FC236}">
                        <a16:creationId xmlns:a16="http://schemas.microsoft.com/office/drawing/2014/main" id="{CF75BE20-3A72-40A1-88FF-B078FDA67F72}"/>
                      </a:ext>
                    </a:extLst>
                  </p:cNvPr>
                  <p:cNvSpPr>
                    <a:spLocks noChangeShapeType="1"/>
                  </p:cNvSpPr>
                  <p:nvPr/>
                </p:nvSpPr>
                <p:spPr bwMode="auto">
                  <a:xfrm>
                    <a:off x="672" y="230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89" name="Line 49">
                    <a:extLst>
                      <a:ext uri="{FF2B5EF4-FFF2-40B4-BE49-F238E27FC236}">
                        <a16:creationId xmlns:a16="http://schemas.microsoft.com/office/drawing/2014/main" id="{D8BBED41-21B0-426A-8EBA-076D731F0718}"/>
                      </a:ext>
                    </a:extLst>
                  </p:cNvPr>
                  <p:cNvSpPr>
                    <a:spLocks noChangeShapeType="1"/>
                  </p:cNvSpPr>
                  <p:nvPr/>
                </p:nvSpPr>
                <p:spPr bwMode="auto">
                  <a:xfrm>
                    <a:off x="672" y="206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90" name="Line 50">
                    <a:extLst>
                      <a:ext uri="{FF2B5EF4-FFF2-40B4-BE49-F238E27FC236}">
                        <a16:creationId xmlns:a16="http://schemas.microsoft.com/office/drawing/2014/main" id="{64EA30FE-4604-40F7-A934-25708E04B0AC}"/>
                      </a:ext>
                    </a:extLst>
                  </p:cNvPr>
                  <p:cNvSpPr>
                    <a:spLocks noChangeShapeType="1"/>
                  </p:cNvSpPr>
                  <p:nvPr/>
                </p:nvSpPr>
                <p:spPr bwMode="auto">
                  <a:xfrm>
                    <a:off x="672" y="182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91" name="Line 51">
                    <a:extLst>
                      <a:ext uri="{FF2B5EF4-FFF2-40B4-BE49-F238E27FC236}">
                        <a16:creationId xmlns:a16="http://schemas.microsoft.com/office/drawing/2014/main" id="{DDE4EEE8-C8CE-445F-86BF-35CDC617094E}"/>
                      </a:ext>
                    </a:extLst>
                  </p:cNvPr>
                  <p:cNvSpPr>
                    <a:spLocks noChangeShapeType="1"/>
                  </p:cNvSpPr>
                  <p:nvPr/>
                </p:nvSpPr>
                <p:spPr bwMode="auto">
                  <a:xfrm>
                    <a:off x="672" y="158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92" name="Line 52">
                    <a:extLst>
                      <a:ext uri="{FF2B5EF4-FFF2-40B4-BE49-F238E27FC236}">
                        <a16:creationId xmlns:a16="http://schemas.microsoft.com/office/drawing/2014/main" id="{6D2609C6-1AEE-4F63-A655-28C307A45346}"/>
                      </a:ext>
                    </a:extLst>
                  </p:cNvPr>
                  <p:cNvSpPr>
                    <a:spLocks noChangeShapeType="1"/>
                  </p:cNvSpPr>
                  <p:nvPr/>
                </p:nvSpPr>
                <p:spPr bwMode="auto">
                  <a:xfrm>
                    <a:off x="672" y="134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93" name="Line 53">
                    <a:extLst>
                      <a:ext uri="{FF2B5EF4-FFF2-40B4-BE49-F238E27FC236}">
                        <a16:creationId xmlns:a16="http://schemas.microsoft.com/office/drawing/2014/main" id="{058FE3B2-1AC4-4408-A5DD-FB3D48DE1B86}"/>
                      </a:ext>
                    </a:extLst>
                  </p:cNvPr>
                  <p:cNvSpPr>
                    <a:spLocks noChangeShapeType="1"/>
                  </p:cNvSpPr>
                  <p:nvPr/>
                </p:nvSpPr>
                <p:spPr bwMode="auto">
                  <a:xfrm>
                    <a:off x="672" y="350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94" name="Line 54">
                    <a:extLst>
                      <a:ext uri="{FF2B5EF4-FFF2-40B4-BE49-F238E27FC236}">
                        <a16:creationId xmlns:a16="http://schemas.microsoft.com/office/drawing/2014/main" id="{206C387B-6FEF-4928-8AB6-0FCDE910621F}"/>
                      </a:ext>
                    </a:extLst>
                  </p:cNvPr>
                  <p:cNvSpPr>
                    <a:spLocks noChangeShapeType="1"/>
                  </p:cNvSpPr>
                  <p:nvPr/>
                </p:nvSpPr>
                <p:spPr bwMode="auto">
                  <a:xfrm>
                    <a:off x="672" y="110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95" name="Line 55">
                    <a:extLst>
                      <a:ext uri="{FF2B5EF4-FFF2-40B4-BE49-F238E27FC236}">
                        <a16:creationId xmlns:a16="http://schemas.microsoft.com/office/drawing/2014/main" id="{419FDB18-B716-4BF5-87CA-148381562F35}"/>
                      </a:ext>
                    </a:extLst>
                  </p:cNvPr>
                  <p:cNvSpPr>
                    <a:spLocks noChangeShapeType="1"/>
                  </p:cNvSpPr>
                  <p:nvPr/>
                </p:nvSpPr>
                <p:spPr bwMode="auto">
                  <a:xfrm>
                    <a:off x="672"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96" name="Line 56">
                    <a:extLst>
                      <a:ext uri="{FF2B5EF4-FFF2-40B4-BE49-F238E27FC236}">
                        <a16:creationId xmlns:a16="http://schemas.microsoft.com/office/drawing/2014/main" id="{28682D92-BB75-4011-860E-7BF4311727ED}"/>
                      </a:ext>
                    </a:extLst>
                  </p:cNvPr>
                  <p:cNvSpPr>
                    <a:spLocks noChangeShapeType="1"/>
                  </p:cNvSpPr>
                  <p:nvPr/>
                </p:nvSpPr>
                <p:spPr bwMode="auto">
                  <a:xfrm>
                    <a:off x="960"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97" name="Line 57">
                    <a:extLst>
                      <a:ext uri="{FF2B5EF4-FFF2-40B4-BE49-F238E27FC236}">
                        <a16:creationId xmlns:a16="http://schemas.microsoft.com/office/drawing/2014/main" id="{EB8B2008-C310-4A87-9E04-4CCB963D1D1D}"/>
                      </a:ext>
                    </a:extLst>
                  </p:cNvPr>
                  <p:cNvSpPr>
                    <a:spLocks noChangeShapeType="1"/>
                  </p:cNvSpPr>
                  <p:nvPr/>
                </p:nvSpPr>
                <p:spPr bwMode="auto">
                  <a:xfrm>
                    <a:off x="1248"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98" name="Line 58">
                    <a:extLst>
                      <a:ext uri="{FF2B5EF4-FFF2-40B4-BE49-F238E27FC236}">
                        <a16:creationId xmlns:a16="http://schemas.microsoft.com/office/drawing/2014/main" id="{7FD674DE-A955-4356-98BA-8BC809B6A2CA}"/>
                      </a:ext>
                    </a:extLst>
                  </p:cNvPr>
                  <p:cNvSpPr>
                    <a:spLocks noChangeShapeType="1"/>
                  </p:cNvSpPr>
                  <p:nvPr/>
                </p:nvSpPr>
                <p:spPr bwMode="auto">
                  <a:xfrm>
                    <a:off x="1536"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99" name="Line 59">
                    <a:extLst>
                      <a:ext uri="{FF2B5EF4-FFF2-40B4-BE49-F238E27FC236}">
                        <a16:creationId xmlns:a16="http://schemas.microsoft.com/office/drawing/2014/main" id="{669EA3C5-D11E-45E6-82B3-8D9FC06B4C57}"/>
                      </a:ext>
                    </a:extLst>
                  </p:cNvPr>
                  <p:cNvSpPr>
                    <a:spLocks noChangeShapeType="1"/>
                  </p:cNvSpPr>
                  <p:nvPr/>
                </p:nvSpPr>
                <p:spPr bwMode="auto">
                  <a:xfrm>
                    <a:off x="1824"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00" name="Line 60">
                    <a:extLst>
                      <a:ext uri="{FF2B5EF4-FFF2-40B4-BE49-F238E27FC236}">
                        <a16:creationId xmlns:a16="http://schemas.microsoft.com/office/drawing/2014/main" id="{C983E64F-55D4-448F-90FE-CDF47D2B3745}"/>
                      </a:ext>
                    </a:extLst>
                  </p:cNvPr>
                  <p:cNvSpPr>
                    <a:spLocks noChangeShapeType="1"/>
                  </p:cNvSpPr>
                  <p:nvPr/>
                </p:nvSpPr>
                <p:spPr bwMode="auto">
                  <a:xfrm>
                    <a:off x="2112"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01" name="Line 61">
                    <a:extLst>
                      <a:ext uri="{FF2B5EF4-FFF2-40B4-BE49-F238E27FC236}">
                        <a16:creationId xmlns:a16="http://schemas.microsoft.com/office/drawing/2014/main" id="{370633E7-D7E2-4920-95A1-E792B53A7126}"/>
                      </a:ext>
                    </a:extLst>
                  </p:cNvPr>
                  <p:cNvSpPr>
                    <a:spLocks noChangeShapeType="1"/>
                  </p:cNvSpPr>
                  <p:nvPr/>
                </p:nvSpPr>
                <p:spPr bwMode="auto">
                  <a:xfrm>
                    <a:off x="2400"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02" name="Line 62">
                    <a:extLst>
                      <a:ext uri="{FF2B5EF4-FFF2-40B4-BE49-F238E27FC236}">
                        <a16:creationId xmlns:a16="http://schemas.microsoft.com/office/drawing/2014/main" id="{A762489B-5CB2-4759-88E1-707F09BF4AF6}"/>
                      </a:ext>
                    </a:extLst>
                  </p:cNvPr>
                  <p:cNvSpPr>
                    <a:spLocks noChangeShapeType="1"/>
                  </p:cNvSpPr>
                  <p:nvPr/>
                </p:nvSpPr>
                <p:spPr bwMode="auto">
                  <a:xfrm>
                    <a:off x="2688"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03" name="Line 63">
                    <a:extLst>
                      <a:ext uri="{FF2B5EF4-FFF2-40B4-BE49-F238E27FC236}">
                        <a16:creationId xmlns:a16="http://schemas.microsoft.com/office/drawing/2014/main" id="{5F92934B-CC88-4586-B281-5D94A9C23F13}"/>
                      </a:ext>
                    </a:extLst>
                  </p:cNvPr>
                  <p:cNvSpPr>
                    <a:spLocks noChangeShapeType="1"/>
                  </p:cNvSpPr>
                  <p:nvPr/>
                </p:nvSpPr>
                <p:spPr bwMode="auto">
                  <a:xfrm>
                    <a:off x="2976"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04" name="Line 64">
                    <a:extLst>
                      <a:ext uri="{FF2B5EF4-FFF2-40B4-BE49-F238E27FC236}">
                        <a16:creationId xmlns:a16="http://schemas.microsoft.com/office/drawing/2014/main" id="{69C0CC9C-39EF-4647-A30B-5C930AFBF1A2}"/>
                      </a:ext>
                    </a:extLst>
                  </p:cNvPr>
                  <p:cNvSpPr>
                    <a:spLocks noChangeShapeType="1"/>
                  </p:cNvSpPr>
                  <p:nvPr/>
                </p:nvSpPr>
                <p:spPr bwMode="auto">
                  <a:xfrm>
                    <a:off x="3264"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105" name="Line 65">
                    <a:extLst>
                      <a:ext uri="{FF2B5EF4-FFF2-40B4-BE49-F238E27FC236}">
                        <a16:creationId xmlns:a16="http://schemas.microsoft.com/office/drawing/2014/main" id="{ED3D6E9F-5CBA-4F19-BF0C-B35EE2FC5FA5}"/>
                      </a:ext>
                    </a:extLst>
                  </p:cNvPr>
                  <p:cNvSpPr>
                    <a:spLocks noChangeShapeType="1"/>
                  </p:cNvSpPr>
                  <p:nvPr/>
                </p:nvSpPr>
                <p:spPr bwMode="auto">
                  <a:xfrm>
                    <a:off x="3552"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grpSp>
            <p:sp>
              <p:nvSpPr>
                <p:cNvPr id="80" name="Text Box 66">
                  <a:extLst>
                    <a:ext uri="{FF2B5EF4-FFF2-40B4-BE49-F238E27FC236}">
                      <a16:creationId xmlns:a16="http://schemas.microsoft.com/office/drawing/2014/main" id="{E1C5389A-47C6-42D4-9B52-538A9FACE5CD}"/>
                    </a:ext>
                  </a:extLst>
                </p:cNvPr>
                <p:cNvSpPr txBox="1">
                  <a:spLocks noChangeArrowheads="1"/>
                </p:cNvSpPr>
                <p:nvPr/>
              </p:nvSpPr>
              <p:spPr bwMode="auto">
                <a:xfrm>
                  <a:off x="2101" y="2134"/>
                  <a:ext cx="166"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spcAft>
                      <a:spcPts val="600"/>
                    </a:spcAft>
                    <a:buClr>
                      <a:srgbClr val="0057B8"/>
                    </a:buClr>
                    <a:buFont typeface="Arial" panose="020B0604020202020204" pitchFamily="34" charset="0"/>
                    <a:buChar char="•"/>
                    <a:defRPr sz="2400">
                      <a:solidFill>
                        <a:srgbClr val="000000"/>
                      </a:solidFill>
                      <a:latin typeface="Candara" panose="020E0502030303020204" pitchFamily="34" charset="0"/>
                      <a:cs typeface="Times New Roman" panose="02020603050405020304" pitchFamily="18" charset="0"/>
                    </a:defRPr>
                  </a:lvl1pPr>
                  <a:lvl2pPr marL="742950" indent="-285750">
                    <a:spcBef>
                      <a:spcPct val="20000"/>
                    </a:spcBef>
                    <a:buClr>
                      <a:srgbClr val="0057B8"/>
                    </a:buClr>
                    <a:buFont typeface="Arial" panose="020B0604020202020204" pitchFamily="34" charset="0"/>
                    <a:buChar char="•"/>
                    <a:defRPr sz="2200">
                      <a:solidFill>
                        <a:srgbClr val="404040"/>
                      </a:solidFill>
                      <a:latin typeface="Candara" panose="020E0502030303020204" pitchFamily="34" charset="0"/>
                      <a:cs typeface="Times New Roman" panose="02020603050405020304" pitchFamily="18" charset="0"/>
                    </a:defRPr>
                  </a:lvl2pPr>
                  <a:lvl3pPr marL="1143000" indent="-228600">
                    <a:spcBef>
                      <a:spcPct val="20000"/>
                    </a:spcBef>
                    <a:buClr>
                      <a:srgbClr val="0057B8"/>
                    </a:buClr>
                    <a:buFont typeface="Arial" panose="020B0604020202020204" pitchFamily="34" charset="0"/>
                    <a:buChar char="•"/>
                    <a:defRPr>
                      <a:solidFill>
                        <a:srgbClr val="404040"/>
                      </a:solidFill>
                      <a:latin typeface="Candara" panose="020E0502030303020204" pitchFamily="34"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defTabSz="457200">
                    <a:spcBef>
                      <a:spcPct val="0"/>
                    </a:spcBef>
                    <a:spcAft>
                      <a:spcPct val="0"/>
                    </a:spcAft>
                    <a:buClrTx/>
                    <a:buNone/>
                    <a:defRPr/>
                  </a:pPr>
                  <a:r>
                    <a:rPr lang="fi-FI" altLang="en-US" sz="1200" b="1" dirty="0">
                      <a:solidFill>
                        <a:srgbClr val="002060"/>
                      </a:solidFill>
                      <a:latin typeface="Calibri" panose="020F0502020204030204"/>
                    </a:rPr>
                    <a:t>Q</a:t>
                  </a:r>
                  <a:endParaRPr lang="en-US" altLang="en-US" sz="1200" b="1" dirty="0">
                    <a:solidFill>
                      <a:srgbClr val="002060"/>
                    </a:solidFill>
                    <a:latin typeface="Calibri" panose="020F0502020204030204"/>
                  </a:endParaRPr>
                </a:p>
              </p:txBody>
            </p:sp>
            <p:sp>
              <p:nvSpPr>
                <p:cNvPr id="81" name="Text Box 67">
                  <a:extLst>
                    <a:ext uri="{FF2B5EF4-FFF2-40B4-BE49-F238E27FC236}">
                      <a16:creationId xmlns:a16="http://schemas.microsoft.com/office/drawing/2014/main" id="{53EF7C07-662F-4A09-9F48-F84499DDE452}"/>
                    </a:ext>
                  </a:extLst>
                </p:cNvPr>
                <p:cNvSpPr txBox="1">
                  <a:spLocks noChangeArrowheads="1"/>
                </p:cNvSpPr>
                <p:nvPr/>
              </p:nvSpPr>
              <p:spPr bwMode="auto">
                <a:xfrm>
                  <a:off x="480" y="882"/>
                  <a:ext cx="161"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spcAft>
                      <a:spcPts val="600"/>
                    </a:spcAft>
                    <a:buClr>
                      <a:srgbClr val="0057B8"/>
                    </a:buClr>
                    <a:buFont typeface="Arial" panose="020B0604020202020204" pitchFamily="34" charset="0"/>
                    <a:buChar char="•"/>
                    <a:defRPr sz="2400">
                      <a:solidFill>
                        <a:srgbClr val="000000"/>
                      </a:solidFill>
                      <a:latin typeface="Candara" panose="020E0502030303020204" pitchFamily="34" charset="0"/>
                      <a:cs typeface="Times New Roman" panose="02020603050405020304" pitchFamily="18" charset="0"/>
                    </a:defRPr>
                  </a:lvl1pPr>
                  <a:lvl2pPr marL="742950" indent="-285750">
                    <a:spcBef>
                      <a:spcPct val="20000"/>
                    </a:spcBef>
                    <a:buClr>
                      <a:srgbClr val="0057B8"/>
                    </a:buClr>
                    <a:buFont typeface="Arial" panose="020B0604020202020204" pitchFamily="34" charset="0"/>
                    <a:buChar char="•"/>
                    <a:defRPr sz="2200">
                      <a:solidFill>
                        <a:srgbClr val="404040"/>
                      </a:solidFill>
                      <a:latin typeface="Candara" panose="020E0502030303020204" pitchFamily="34" charset="0"/>
                      <a:cs typeface="Times New Roman" panose="02020603050405020304" pitchFamily="18" charset="0"/>
                    </a:defRPr>
                  </a:lvl2pPr>
                  <a:lvl3pPr marL="1143000" indent="-228600">
                    <a:spcBef>
                      <a:spcPct val="20000"/>
                    </a:spcBef>
                    <a:buClr>
                      <a:srgbClr val="0057B8"/>
                    </a:buClr>
                    <a:buFont typeface="Arial" panose="020B0604020202020204" pitchFamily="34" charset="0"/>
                    <a:buChar char="•"/>
                    <a:defRPr>
                      <a:solidFill>
                        <a:srgbClr val="404040"/>
                      </a:solidFill>
                      <a:latin typeface="Candara" panose="020E0502030303020204" pitchFamily="34"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defTabSz="457200">
                    <a:spcBef>
                      <a:spcPct val="0"/>
                    </a:spcBef>
                    <a:spcAft>
                      <a:spcPct val="0"/>
                    </a:spcAft>
                    <a:buClrTx/>
                    <a:buNone/>
                    <a:defRPr/>
                  </a:pPr>
                  <a:r>
                    <a:rPr lang="fi-FI" altLang="en-US" sz="1200" b="1" dirty="0">
                      <a:solidFill>
                        <a:srgbClr val="C00000"/>
                      </a:solidFill>
                      <a:latin typeface="Calibri" panose="020F0502020204030204"/>
                    </a:rPr>
                    <a:t>H</a:t>
                  </a:r>
                  <a:endParaRPr lang="en-US" altLang="en-US" sz="1200" b="1" dirty="0">
                    <a:solidFill>
                      <a:srgbClr val="C00000"/>
                    </a:solidFill>
                    <a:latin typeface="Calibri" panose="020F0502020204030204"/>
                  </a:endParaRPr>
                </a:p>
              </p:txBody>
            </p:sp>
            <p:sp>
              <p:nvSpPr>
                <p:cNvPr id="82" name="Text Box 68">
                  <a:extLst>
                    <a:ext uri="{FF2B5EF4-FFF2-40B4-BE49-F238E27FC236}">
                      <a16:creationId xmlns:a16="http://schemas.microsoft.com/office/drawing/2014/main" id="{CB600254-C8F1-41BD-B331-1278E1721D34}"/>
                    </a:ext>
                  </a:extLst>
                </p:cNvPr>
                <p:cNvSpPr txBox="1">
                  <a:spLocks noChangeArrowheads="1"/>
                </p:cNvSpPr>
                <p:nvPr/>
              </p:nvSpPr>
              <p:spPr bwMode="auto">
                <a:xfrm>
                  <a:off x="700" y="2126"/>
                  <a:ext cx="620" cy="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spcAft>
                      <a:spcPts val="600"/>
                    </a:spcAft>
                    <a:buClr>
                      <a:srgbClr val="0057B8"/>
                    </a:buClr>
                    <a:buFont typeface="Arial" panose="020B0604020202020204" pitchFamily="34" charset="0"/>
                    <a:buChar char="•"/>
                    <a:defRPr sz="2400">
                      <a:solidFill>
                        <a:srgbClr val="000000"/>
                      </a:solidFill>
                      <a:latin typeface="Candara" panose="020E0502030303020204" pitchFamily="34" charset="0"/>
                      <a:cs typeface="Times New Roman" panose="02020603050405020304" pitchFamily="18" charset="0"/>
                    </a:defRPr>
                  </a:lvl1pPr>
                  <a:lvl2pPr marL="742950" indent="-285750">
                    <a:spcBef>
                      <a:spcPct val="20000"/>
                    </a:spcBef>
                    <a:buClr>
                      <a:srgbClr val="0057B8"/>
                    </a:buClr>
                    <a:buFont typeface="Arial" panose="020B0604020202020204" pitchFamily="34" charset="0"/>
                    <a:buChar char="•"/>
                    <a:defRPr sz="2200">
                      <a:solidFill>
                        <a:srgbClr val="404040"/>
                      </a:solidFill>
                      <a:latin typeface="Candara" panose="020E0502030303020204" pitchFamily="34" charset="0"/>
                      <a:cs typeface="Times New Roman" panose="02020603050405020304" pitchFamily="18" charset="0"/>
                    </a:defRPr>
                  </a:lvl2pPr>
                  <a:lvl3pPr marL="1143000" indent="-228600">
                    <a:spcBef>
                      <a:spcPct val="20000"/>
                    </a:spcBef>
                    <a:buClr>
                      <a:srgbClr val="0057B8"/>
                    </a:buClr>
                    <a:buFont typeface="Arial" panose="020B0604020202020204" pitchFamily="34" charset="0"/>
                    <a:buChar char="•"/>
                    <a:defRPr>
                      <a:solidFill>
                        <a:srgbClr val="404040"/>
                      </a:solidFill>
                      <a:latin typeface="Candara" panose="020E0502030303020204" pitchFamily="34"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defTabSz="457200">
                    <a:spcBef>
                      <a:spcPct val="0"/>
                    </a:spcBef>
                    <a:spcAft>
                      <a:spcPct val="0"/>
                    </a:spcAft>
                    <a:buClrTx/>
                    <a:buNone/>
                    <a:defRPr/>
                  </a:pPr>
                  <a:r>
                    <a:rPr lang="fi-FI" altLang="en-US" sz="1400" b="1" dirty="0">
                      <a:solidFill>
                        <a:srgbClr val="44546A"/>
                      </a:solidFill>
                      <a:latin typeface="Calibri" panose="020F0502020204030204"/>
                    </a:rPr>
                    <a:t>Pump Curve</a:t>
                  </a:r>
                </a:p>
                <a:p>
                  <a:pPr defTabSz="457200">
                    <a:spcBef>
                      <a:spcPct val="0"/>
                    </a:spcBef>
                    <a:spcAft>
                      <a:spcPct val="0"/>
                    </a:spcAft>
                    <a:buClrTx/>
                    <a:buFontTx/>
                    <a:buChar char="-"/>
                    <a:defRPr/>
                  </a:pPr>
                  <a:r>
                    <a:rPr lang="fi-FI" altLang="en-US" sz="1100" b="1" dirty="0">
                      <a:solidFill>
                        <a:srgbClr val="44546A"/>
                      </a:solidFill>
                      <a:latin typeface="Calibri" panose="020F0502020204030204"/>
                    </a:rPr>
                    <a:t>Speed</a:t>
                  </a:r>
                </a:p>
                <a:p>
                  <a:pPr defTabSz="457200">
                    <a:spcBef>
                      <a:spcPct val="0"/>
                    </a:spcBef>
                    <a:spcAft>
                      <a:spcPct val="0"/>
                    </a:spcAft>
                    <a:buClrTx/>
                    <a:buFontTx/>
                    <a:buChar char="-"/>
                    <a:defRPr/>
                  </a:pPr>
                  <a:r>
                    <a:rPr lang="en-US" altLang="en-US" sz="1100" b="1" dirty="0">
                      <a:solidFill>
                        <a:srgbClr val="44546A"/>
                      </a:solidFill>
                      <a:latin typeface="Calibri" panose="020F0502020204030204"/>
                    </a:rPr>
                    <a:t>Impeller Dia.</a:t>
                  </a:r>
                </a:p>
              </p:txBody>
            </p:sp>
            <p:sp>
              <p:nvSpPr>
                <p:cNvPr id="83" name="Freeform 69">
                  <a:extLst>
                    <a:ext uri="{FF2B5EF4-FFF2-40B4-BE49-F238E27FC236}">
                      <a16:creationId xmlns:a16="http://schemas.microsoft.com/office/drawing/2014/main" id="{D2A98E35-C728-401C-A5F1-E237AC6038A7}"/>
                    </a:ext>
                  </a:extLst>
                </p:cNvPr>
                <p:cNvSpPr>
                  <a:spLocks/>
                </p:cNvSpPr>
                <p:nvPr/>
              </p:nvSpPr>
              <p:spPr bwMode="auto">
                <a:xfrm>
                  <a:off x="792" y="1089"/>
                  <a:ext cx="1279" cy="829"/>
                </a:xfrm>
                <a:custGeom>
                  <a:avLst/>
                  <a:gdLst>
                    <a:gd name="T0" fmla="*/ 0 w 1336"/>
                    <a:gd name="T1" fmla="*/ 0 h 882"/>
                    <a:gd name="T2" fmla="*/ 11 w 1336"/>
                    <a:gd name="T3" fmla="*/ 8 h 882"/>
                    <a:gd name="T4" fmla="*/ 11 w 1336"/>
                    <a:gd name="T5" fmla="*/ 8 h 882"/>
                    <a:gd name="T6" fmla="*/ 11 w 1336"/>
                    <a:gd name="T7" fmla="*/ 8 h 882"/>
                    <a:gd name="T8" fmla="*/ 13 w 1336"/>
                    <a:gd name="T9" fmla="*/ 8 h 882"/>
                    <a:gd name="T10" fmla="*/ 0 60000 65536"/>
                    <a:gd name="T11" fmla="*/ 0 60000 65536"/>
                    <a:gd name="T12" fmla="*/ 0 60000 65536"/>
                    <a:gd name="T13" fmla="*/ 0 60000 65536"/>
                    <a:gd name="T14" fmla="*/ 0 60000 65536"/>
                    <a:gd name="T15" fmla="*/ 0 w 1336"/>
                    <a:gd name="T16" fmla="*/ 0 h 882"/>
                    <a:gd name="T17" fmla="*/ 1336 w 1336"/>
                    <a:gd name="T18" fmla="*/ 882 h 882"/>
                  </a:gdLst>
                  <a:ahLst/>
                  <a:cxnLst>
                    <a:cxn ang="T10">
                      <a:pos x="T0" y="T1"/>
                    </a:cxn>
                    <a:cxn ang="T11">
                      <a:pos x="T2" y="T3"/>
                    </a:cxn>
                    <a:cxn ang="T12">
                      <a:pos x="T4" y="T5"/>
                    </a:cxn>
                    <a:cxn ang="T13">
                      <a:pos x="T6" y="T7"/>
                    </a:cxn>
                    <a:cxn ang="T14">
                      <a:pos x="T8" y="T9"/>
                    </a:cxn>
                  </a:cxnLst>
                  <a:rect l="T15" t="T16" r="T17" b="T18"/>
                  <a:pathLst>
                    <a:path w="1336" h="882">
                      <a:moveTo>
                        <a:pt x="0" y="0"/>
                      </a:moveTo>
                      <a:cubicBezTo>
                        <a:pt x="63" y="15"/>
                        <a:pt x="249" y="44"/>
                        <a:pt x="378" y="93"/>
                      </a:cubicBezTo>
                      <a:cubicBezTo>
                        <a:pt x="507" y="142"/>
                        <a:pt x="653" y="212"/>
                        <a:pt x="777" y="292"/>
                      </a:cubicBezTo>
                      <a:cubicBezTo>
                        <a:pt x="901" y="372"/>
                        <a:pt x="1031" y="475"/>
                        <a:pt x="1124" y="573"/>
                      </a:cubicBezTo>
                      <a:cubicBezTo>
                        <a:pt x="1217" y="671"/>
                        <a:pt x="1292" y="818"/>
                        <a:pt x="1336" y="882"/>
                      </a:cubicBezTo>
                    </a:path>
                  </a:pathLst>
                </a:custGeom>
                <a:noFill/>
                <a:ln w="38100">
                  <a:solidFill>
                    <a:srgbClr val="3333FF"/>
                  </a:solidFill>
                  <a:round/>
                  <a:headEnd/>
                  <a:tailEnd/>
                </a:ln>
                <a:extLst>
                  <a:ext uri="{909E8E84-426E-40DD-AFC4-6F175D3DCCD1}">
                    <a14:hiddenFill xmlns:a14="http://schemas.microsoft.com/office/drawing/2010/main">
                      <a:solidFill>
                        <a:srgbClr val="FFFFFF"/>
                      </a:solidFill>
                    </a14:hiddenFill>
                  </a:ext>
                </a:extLst>
              </p:spPr>
              <p:txBody>
                <a:bodyPr/>
                <a:lstStyle/>
                <a:p>
                  <a:pPr defTabSz="457200">
                    <a:defRPr/>
                  </a:pPr>
                  <a:endParaRPr lang="en-US" dirty="0">
                    <a:solidFill>
                      <a:prstClr val="black"/>
                    </a:solidFill>
                    <a:latin typeface="Calibri" panose="020F0502020204030204"/>
                  </a:endParaRPr>
                </a:p>
              </p:txBody>
            </p:sp>
          </p:grpSp>
        </p:grpSp>
        <p:sp>
          <p:nvSpPr>
            <p:cNvPr id="23" name="Text Box 70">
              <a:extLst>
                <a:ext uri="{FF2B5EF4-FFF2-40B4-BE49-F238E27FC236}">
                  <a16:creationId xmlns:a16="http://schemas.microsoft.com/office/drawing/2014/main" id="{7AC3BA58-F33A-41D0-9AE3-874912429774}"/>
                </a:ext>
              </a:extLst>
            </p:cNvPr>
            <p:cNvSpPr txBox="1">
              <a:spLocks noChangeArrowheads="1"/>
            </p:cNvSpPr>
            <p:nvPr/>
          </p:nvSpPr>
          <p:spPr bwMode="auto">
            <a:xfrm>
              <a:off x="4021" y="2653"/>
              <a:ext cx="1699" cy="585"/>
            </a:xfrm>
            <a:prstGeom prst="rect">
              <a:avLst/>
            </a:prstGeom>
            <a:solidFill>
              <a:schemeClr val="tx2">
                <a:lumMod val="40000"/>
                <a:lumOff val="60000"/>
              </a:schemeClr>
            </a:solidFill>
            <a:ln w="9525">
              <a:solidFill>
                <a:srgbClr val="000000"/>
              </a:solidFill>
              <a:miter lim="800000"/>
              <a:headEnd/>
              <a:tailEnd/>
            </a:ln>
            <a:extLst/>
          </p:spPr>
          <p:txBody>
            <a:bodyPr>
              <a:spAutoFit/>
            </a:bodyPr>
            <a:lstStyle>
              <a:lvl1pPr>
                <a:spcBef>
                  <a:spcPct val="20000"/>
                </a:spcBef>
                <a:spcAft>
                  <a:spcPts val="600"/>
                </a:spcAft>
                <a:buClr>
                  <a:srgbClr val="0057B8"/>
                </a:buClr>
                <a:buFont typeface="Arial" panose="020B0604020202020204" pitchFamily="34" charset="0"/>
                <a:buChar char="•"/>
                <a:defRPr sz="2400">
                  <a:solidFill>
                    <a:srgbClr val="000000"/>
                  </a:solidFill>
                  <a:latin typeface="Candara" panose="020E0502030303020204" pitchFamily="34" charset="0"/>
                  <a:cs typeface="Times New Roman" panose="02020603050405020304" pitchFamily="18" charset="0"/>
                </a:defRPr>
              </a:lvl1pPr>
              <a:lvl2pPr marL="742950" indent="-285750">
                <a:spcBef>
                  <a:spcPct val="20000"/>
                </a:spcBef>
                <a:buClr>
                  <a:srgbClr val="0057B8"/>
                </a:buClr>
                <a:buFont typeface="Arial" panose="020B0604020202020204" pitchFamily="34" charset="0"/>
                <a:buChar char="•"/>
                <a:defRPr sz="2200">
                  <a:solidFill>
                    <a:srgbClr val="404040"/>
                  </a:solidFill>
                  <a:latin typeface="Candara" panose="020E0502030303020204" pitchFamily="34" charset="0"/>
                  <a:cs typeface="Times New Roman" panose="02020603050405020304" pitchFamily="18" charset="0"/>
                </a:defRPr>
              </a:lvl2pPr>
              <a:lvl3pPr marL="1143000" indent="-228600">
                <a:spcBef>
                  <a:spcPct val="20000"/>
                </a:spcBef>
                <a:buClr>
                  <a:srgbClr val="0057B8"/>
                </a:buClr>
                <a:buFont typeface="Arial" panose="020B0604020202020204" pitchFamily="34" charset="0"/>
                <a:buChar char="•"/>
                <a:defRPr>
                  <a:solidFill>
                    <a:srgbClr val="404040"/>
                  </a:solidFill>
                  <a:latin typeface="Candara" panose="020E0502030303020204" pitchFamily="34"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algn="ctr" defTabSz="457200">
                <a:spcBef>
                  <a:spcPct val="50000"/>
                </a:spcBef>
                <a:spcAft>
                  <a:spcPct val="0"/>
                </a:spcAft>
                <a:buClrTx/>
                <a:buNone/>
                <a:defRPr/>
              </a:pPr>
              <a:r>
                <a:rPr lang="en-GB" altLang="en-US" sz="1500" b="1" dirty="0">
                  <a:solidFill>
                    <a:prstClr val="white"/>
                  </a:solidFill>
                  <a:latin typeface="Calibri" panose="020F0502020204030204"/>
                </a:rPr>
                <a:t>For fixed speed pumps, the operating point is located at the intersection of the pump and  system curves.</a:t>
              </a:r>
            </a:p>
          </p:txBody>
        </p:sp>
        <p:grpSp>
          <p:nvGrpSpPr>
            <p:cNvPr id="24" name="Group 71">
              <a:extLst>
                <a:ext uri="{FF2B5EF4-FFF2-40B4-BE49-F238E27FC236}">
                  <a16:creationId xmlns:a16="http://schemas.microsoft.com/office/drawing/2014/main" id="{756483F7-5792-4C35-977B-6A0DF7224679}"/>
                </a:ext>
              </a:extLst>
            </p:cNvPr>
            <p:cNvGrpSpPr>
              <a:grpSpLocks/>
            </p:cNvGrpSpPr>
            <p:nvPr/>
          </p:nvGrpSpPr>
          <p:grpSpPr bwMode="auto">
            <a:xfrm>
              <a:off x="2354" y="2573"/>
              <a:ext cx="1462" cy="1349"/>
              <a:chOff x="1672" y="2472"/>
              <a:chExt cx="1462" cy="1349"/>
            </a:xfrm>
          </p:grpSpPr>
          <p:grpSp>
            <p:nvGrpSpPr>
              <p:cNvPr id="52" name="Group 72">
                <a:extLst>
                  <a:ext uri="{FF2B5EF4-FFF2-40B4-BE49-F238E27FC236}">
                    <a16:creationId xmlns:a16="http://schemas.microsoft.com/office/drawing/2014/main" id="{83740965-6288-46C7-9BC3-75EAB535244F}"/>
                  </a:ext>
                </a:extLst>
              </p:cNvPr>
              <p:cNvGrpSpPr>
                <a:grpSpLocks/>
              </p:cNvGrpSpPr>
              <p:nvPr/>
            </p:nvGrpSpPr>
            <p:grpSpPr bwMode="auto">
              <a:xfrm>
                <a:off x="1672" y="2472"/>
                <a:ext cx="1462" cy="1168"/>
                <a:chOff x="672" y="1104"/>
                <a:chExt cx="2880" cy="2400"/>
              </a:xfrm>
            </p:grpSpPr>
            <p:sp>
              <p:nvSpPr>
                <p:cNvPr id="55" name="Line 73">
                  <a:extLst>
                    <a:ext uri="{FF2B5EF4-FFF2-40B4-BE49-F238E27FC236}">
                      <a16:creationId xmlns:a16="http://schemas.microsoft.com/office/drawing/2014/main" id="{B5F90320-A4FF-4EE7-B1EF-E9C2D1010D21}"/>
                    </a:ext>
                  </a:extLst>
                </p:cNvPr>
                <p:cNvSpPr>
                  <a:spLocks noChangeShapeType="1"/>
                </p:cNvSpPr>
                <p:nvPr/>
              </p:nvSpPr>
              <p:spPr bwMode="auto">
                <a:xfrm>
                  <a:off x="672" y="326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56" name="Line 74">
                  <a:extLst>
                    <a:ext uri="{FF2B5EF4-FFF2-40B4-BE49-F238E27FC236}">
                      <a16:creationId xmlns:a16="http://schemas.microsoft.com/office/drawing/2014/main" id="{1463720E-B7A2-4226-A717-DEA68EF897C0}"/>
                    </a:ext>
                  </a:extLst>
                </p:cNvPr>
                <p:cNvSpPr>
                  <a:spLocks noChangeShapeType="1"/>
                </p:cNvSpPr>
                <p:nvPr/>
              </p:nvSpPr>
              <p:spPr bwMode="auto">
                <a:xfrm>
                  <a:off x="672" y="302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57" name="Line 75">
                  <a:extLst>
                    <a:ext uri="{FF2B5EF4-FFF2-40B4-BE49-F238E27FC236}">
                      <a16:creationId xmlns:a16="http://schemas.microsoft.com/office/drawing/2014/main" id="{4C73071E-D517-4AD2-A68B-62C4495E1116}"/>
                    </a:ext>
                  </a:extLst>
                </p:cNvPr>
                <p:cNvSpPr>
                  <a:spLocks noChangeShapeType="1"/>
                </p:cNvSpPr>
                <p:nvPr/>
              </p:nvSpPr>
              <p:spPr bwMode="auto">
                <a:xfrm>
                  <a:off x="672" y="278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58" name="Line 76">
                  <a:extLst>
                    <a:ext uri="{FF2B5EF4-FFF2-40B4-BE49-F238E27FC236}">
                      <a16:creationId xmlns:a16="http://schemas.microsoft.com/office/drawing/2014/main" id="{ED2E5DF3-A9CC-443C-B446-C3BCCE4183B3}"/>
                    </a:ext>
                  </a:extLst>
                </p:cNvPr>
                <p:cNvSpPr>
                  <a:spLocks noChangeShapeType="1"/>
                </p:cNvSpPr>
                <p:nvPr/>
              </p:nvSpPr>
              <p:spPr bwMode="auto">
                <a:xfrm>
                  <a:off x="672" y="254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59" name="Line 77">
                  <a:extLst>
                    <a:ext uri="{FF2B5EF4-FFF2-40B4-BE49-F238E27FC236}">
                      <a16:creationId xmlns:a16="http://schemas.microsoft.com/office/drawing/2014/main" id="{6B6569D6-80EF-4632-AC55-1540A52C9EDE}"/>
                    </a:ext>
                  </a:extLst>
                </p:cNvPr>
                <p:cNvSpPr>
                  <a:spLocks noChangeShapeType="1"/>
                </p:cNvSpPr>
                <p:nvPr/>
              </p:nvSpPr>
              <p:spPr bwMode="auto">
                <a:xfrm>
                  <a:off x="672" y="230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60" name="Line 78">
                  <a:extLst>
                    <a:ext uri="{FF2B5EF4-FFF2-40B4-BE49-F238E27FC236}">
                      <a16:creationId xmlns:a16="http://schemas.microsoft.com/office/drawing/2014/main" id="{FA45025D-BEF5-4052-8C88-C1137CF85F92}"/>
                    </a:ext>
                  </a:extLst>
                </p:cNvPr>
                <p:cNvSpPr>
                  <a:spLocks noChangeShapeType="1"/>
                </p:cNvSpPr>
                <p:nvPr/>
              </p:nvSpPr>
              <p:spPr bwMode="auto">
                <a:xfrm>
                  <a:off x="672" y="206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61" name="Line 79">
                  <a:extLst>
                    <a:ext uri="{FF2B5EF4-FFF2-40B4-BE49-F238E27FC236}">
                      <a16:creationId xmlns:a16="http://schemas.microsoft.com/office/drawing/2014/main" id="{76225F73-F8E2-459E-AAE9-31B7EB927317}"/>
                    </a:ext>
                  </a:extLst>
                </p:cNvPr>
                <p:cNvSpPr>
                  <a:spLocks noChangeShapeType="1"/>
                </p:cNvSpPr>
                <p:nvPr/>
              </p:nvSpPr>
              <p:spPr bwMode="auto">
                <a:xfrm>
                  <a:off x="672" y="182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62" name="Line 80">
                  <a:extLst>
                    <a:ext uri="{FF2B5EF4-FFF2-40B4-BE49-F238E27FC236}">
                      <a16:creationId xmlns:a16="http://schemas.microsoft.com/office/drawing/2014/main" id="{26126F6B-4B95-41F3-94A6-4A02F77D5EA9}"/>
                    </a:ext>
                  </a:extLst>
                </p:cNvPr>
                <p:cNvSpPr>
                  <a:spLocks noChangeShapeType="1"/>
                </p:cNvSpPr>
                <p:nvPr/>
              </p:nvSpPr>
              <p:spPr bwMode="auto">
                <a:xfrm>
                  <a:off x="672" y="158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63" name="Line 81">
                  <a:extLst>
                    <a:ext uri="{FF2B5EF4-FFF2-40B4-BE49-F238E27FC236}">
                      <a16:creationId xmlns:a16="http://schemas.microsoft.com/office/drawing/2014/main" id="{625E6794-73FD-4924-85BB-ED1EF8B95E82}"/>
                    </a:ext>
                  </a:extLst>
                </p:cNvPr>
                <p:cNvSpPr>
                  <a:spLocks noChangeShapeType="1"/>
                </p:cNvSpPr>
                <p:nvPr/>
              </p:nvSpPr>
              <p:spPr bwMode="auto">
                <a:xfrm>
                  <a:off x="672" y="134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64" name="Line 82">
                  <a:extLst>
                    <a:ext uri="{FF2B5EF4-FFF2-40B4-BE49-F238E27FC236}">
                      <a16:creationId xmlns:a16="http://schemas.microsoft.com/office/drawing/2014/main" id="{D923C212-0613-4D33-99A8-9925DD1D2BDE}"/>
                    </a:ext>
                  </a:extLst>
                </p:cNvPr>
                <p:cNvSpPr>
                  <a:spLocks noChangeShapeType="1"/>
                </p:cNvSpPr>
                <p:nvPr/>
              </p:nvSpPr>
              <p:spPr bwMode="auto">
                <a:xfrm>
                  <a:off x="672" y="350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65" name="Line 83">
                  <a:extLst>
                    <a:ext uri="{FF2B5EF4-FFF2-40B4-BE49-F238E27FC236}">
                      <a16:creationId xmlns:a16="http://schemas.microsoft.com/office/drawing/2014/main" id="{1671F43A-AF57-42F5-94E8-37074DC82A8A}"/>
                    </a:ext>
                  </a:extLst>
                </p:cNvPr>
                <p:cNvSpPr>
                  <a:spLocks noChangeShapeType="1"/>
                </p:cNvSpPr>
                <p:nvPr/>
              </p:nvSpPr>
              <p:spPr bwMode="auto">
                <a:xfrm>
                  <a:off x="672" y="110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66" name="Line 84">
                  <a:extLst>
                    <a:ext uri="{FF2B5EF4-FFF2-40B4-BE49-F238E27FC236}">
                      <a16:creationId xmlns:a16="http://schemas.microsoft.com/office/drawing/2014/main" id="{0E400EA3-7A87-47AF-8D9D-2FFBBAF54206}"/>
                    </a:ext>
                  </a:extLst>
                </p:cNvPr>
                <p:cNvSpPr>
                  <a:spLocks noChangeShapeType="1"/>
                </p:cNvSpPr>
                <p:nvPr/>
              </p:nvSpPr>
              <p:spPr bwMode="auto">
                <a:xfrm>
                  <a:off x="672"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67" name="Line 85">
                  <a:extLst>
                    <a:ext uri="{FF2B5EF4-FFF2-40B4-BE49-F238E27FC236}">
                      <a16:creationId xmlns:a16="http://schemas.microsoft.com/office/drawing/2014/main" id="{19967560-3364-403A-8B5D-DE6E6D225554}"/>
                    </a:ext>
                  </a:extLst>
                </p:cNvPr>
                <p:cNvSpPr>
                  <a:spLocks noChangeShapeType="1"/>
                </p:cNvSpPr>
                <p:nvPr/>
              </p:nvSpPr>
              <p:spPr bwMode="auto">
                <a:xfrm>
                  <a:off x="960"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68" name="Line 86">
                  <a:extLst>
                    <a:ext uri="{FF2B5EF4-FFF2-40B4-BE49-F238E27FC236}">
                      <a16:creationId xmlns:a16="http://schemas.microsoft.com/office/drawing/2014/main" id="{5033ADC2-0053-449D-A77E-AE0D2C33EAFC}"/>
                    </a:ext>
                  </a:extLst>
                </p:cNvPr>
                <p:cNvSpPr>
                  <a:spLocks noChangeShapeType="1"/>
                </p:cNvSpPr>
                <p:nvPr/>
              </p:nvSpPr>
              <p:spPr bwMode="auto">
                <a:xfrm>
                  <a:off x="1248"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69" name="Line 87">
                  <a:extLst>
                    <a:ext uri="{FF2B5EF4-FFF2-40B4-BE49-F238E27FC236}">
                      <a16:creationId xmlns:a16="http://schemas.microsoft.com/office/drawing/2014/main" id="{3A8A2976-6C5C-4D0A-8E14-2FF45A1EABA8}"/>
                    </a:ext>
                  </a:extLst>
                </p:cNvPr>
                <p:cNvSpPr>
                  <a:spLocks noChangeShapeType="1"/>
                </p:cNvSpPr>
                <p:nvPr/>
              </p:nvSpPr>
              <p:spPr bwMode="auto">
                <a:xfrm>
                  <a:off x="1536"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70" name="Line 88">
                  <a:extLst>
                    <a:ext uri="{FF2B5EF4-FFF2-40B4-BE49-F238E27FC236}">
                      <a16:creationId xmlns:a16="http://schemas.microsoft.com/office/drawing/2014/main" id="{C4614D6C-A585-4D2B-ABEF-5D0CD83EEDC4}"/>
                    </a:ext>
                  </a:extLst>
                </p:cNvPr>
                <p:cNvSpPr>
                  <a:spLocks noChangeShapeType="1"/>
                </p:cNvSpPr>
                <p:nvPr/>
              </p:nvSpPr>
              <p:spPr bwMode="auto">
                <a:xfrm>
                  <a:off x="1824"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71" name="Line 89">
                  <a:extLst>
                    <a:ext uri="{FF2B5EF4-FFF2-40B4-BE49-F238E27FC236}">
                      <a16:creationId xmlns:a16="http://schemas.microsoft.com/office/drawing/2014/main" id="{BDE4E01E-080A-4D56-B6BB-C79DE35C0FF5}"/>
                    </a:ext>
                  </a:extLst>
                </p:cNvPr>
                <p:cNvSpPr>
                  <a:spLocks noChangeShapeType="1"/>
                </p:cNvSpPr>
                <p:nvPr/>
              </p:nvSpPr>
              <p:spPr bwMode="auto">
                <a:xfrm>
                  <a:off x="2112"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72" name="Line 90">
                  <a:extLst>
                    <a:ext uri="{FF2B5EF4-FFF2-40B4-BE49-F238E27FC236}">
                      <a16:creationId xmlns:a16="http://schemas.microsoft.com/office/drawing/2014/main" id="{58A6FBAC-DEF0-4577-966C-5CD2C055D721}"/>
                    </a:ext>
                  </a:extLst>
                </p:cNvPr>
                <p:cNvSpPr>
                  <a:spLocks noChangeShapeType="1"/>
                </p:cNvSpPr>
                <p:nvPr/>
              </p:nvSpPr>
              <p:spPr bwMode="auto">
                <a:xfrm>
                  <a:off x="2400"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73" name="Line 91">
                  <a:extLst>
                    <a:ext uri="{FF2B5EF4-FFF2-40B4-BE49-F238E27FC236}">
                      <a16:creationId xmlns:a16="http://schemas.microsoft.com/office/drawing/2014/main" id="{EEDC19EC-3D4B-42DF-96C7-8D930DA9A557}"/>
                    </a:ext>
                  </a:extLst>
                </p:cNvPr>
                <p:cNvSpPr>
                  <a:spLocks noChangeShapeType="1"/>
                </p:cNvSpPr>
                <p:nvPr/>
              </p:nvSpPr>
              <p:spPr bwMode="auto">
                <a:xfrm>
                  <a:off x="2688"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74" name="Line 92">
                  <a:extLst>
                    <a:ext uri="{FF2B5EF4-FFF2-40B4-BE49-F238E27FC236}">
                      <a16:creationId xmlns:a16="http://schemas.microsoft.com/office/drawing/2014/main" id="{D59FCE07-536B-49C6-A39C-BE9872A70D8D}"/>
                    </a:ext>
                  </a:extLst>
                </p:cNvPr>
                <p:cNvSpPr>
                  <a:spLocks noChangeShapeType="1"/>
                </p:cNvSpPr>
                <p:nvPr/>
              </p:nvSpPr>
              <p:spPr bwMode="auto">
                <a:xfrm>
                  <a:off x="2976"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75" name="Line 93">
                  <a:extLst>
                    <a:ext uri="{FF2B5EF4-FFF2-40B4-BE49-F238E27FC236}">
                      <a16:creationId xmlns:a16="http://schemas.microsoft.com/office/drawing/2014/main" id="{7A208051-E484-4FAE-8442-D28E9C1D3C81}"/>
                    </a:ext>
                  </a:extLst>
                </p:cNvPr>
                <p:cNvSpPr>
                  <a:spLocks noChangeShapeType="1"/>
                </p:cNvSpPr>
                <p:nvPr/>
              </p:nvSpPr>
              <p:spPr bwMode="auto">
                <a:xfrm>
                  <a:off x="3264"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76" name="Line 94">
                  <a:extLst>
                    <a:ext uri="{FF2B5EF4-FFF2-40B4-BE49-F238E27FC236}">
                      <a16:creationId xmlns:a16="http://schemas.microsoft.com/office/drawing/2014/main" id="{C13E2454-A99B-4750-BB13-C5FBE81A49C3}"/>
                    </a:ext>
                  </a:extLst>
                </p:cNvPr>
                <p:cNvSpPr>
                  <a:spLocks noChangeShapeType="1"/>
                </p:cNvSpPr>
                <p:nvPr/>
              </p:nvSpPr>
              <p:spPr bwMode="auto">
                <a:xfrm>
                  <a:off x="3552"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grpSp>
          <p:sp>
            <p:nvSpPr>
              <p:cNvPr id="53" name="Text Box 97">
                <a:extLst>
                  <a:ext uri="{FF2B5EF4-FFF2-40B4-BE49-F238E27FC236}">
                    <a16:creationId xmlns:a16="http://schemas.microsoft.com/office/drawing/2014/main" id="{0F0D99FB-C678-4E4D-86E9-213352FC24EF}"/>
                  </a:ext>
                </a:extLst>
              </p:cNvPr>
              <p:cNvSpPr txBox="1">
                <a:spLocks noChangeArrowheads="1"/>
              </p:cNvSpPr>
              <p:nvPr/>
            </p:nvSpPr>
            <p:spPr bwMode="auto">
              <a:xfrm>
                <a:off x="1672" y="3644"/>
                <a:ext cx="105"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spcAft>
                    <a:spcPts val="600"/>
                  </a:spcAft>
                  <a:buClr>
                    <a:srgbClr val="0057B8"/>
                  </a:buClr>
                  <a:buFont typeface="Arial" panose="020B0604020202020204" pitchFamily="34" charset="0"/>
                  <a:buChar char="•"/>
                  <a:defRPr sz="2400">
                    <a:solidFill>
                      <a:srgbClr val="000000"/>
                    </a:solidFill>
                    <a:latin typeface="Candara" panose="020E0502030303020204" pitchFamily="34" charset="0"/>
                    <a:cs typeface="Times New Roman" panose="02020603050405020304" pitchFamily="18" charset="0"/>
                  </a:defRPr>
                </a:lvl1pPr>
                <a:lvl2pPr marL="742950" indent="-285750">
                  <a:spcBef>
                    <a:spcPct val="20000"/>
                  </a:spcBef>
                  <a:buClr>
                    <a:srgbClr val="0057B8"/>
                  </a:buClr>
                  <a:buFont typeface="Arial" panose="020B0604020202020204" pitchFamily="34" charset="0"/>
                  <a:buChar char="•"/>
                  <a:defRPr sz="2200">
                    <a:solidFill>
                      <a:srgbClr val="404040"/>
                    </a:solidFill>
                    <a:latin typeface="Candara" panose="020E0502030303020204" pitchFamily="34" charset="0"/>
                    <a:cs typeface="Times New Roman" panose="02020603050405020304" pitchFamily="18" charset="0"/>
                  </a:defRPr>
                </a:lvl2pPr>
                <a:lvl3pPr marL="1143000" indent="-228600">
                  <a:spcBef>
                    <a:spcPct val="20000"/>
                  </a:spcBef>
                  <a:buClr>
                    <a:srgbClr val="0057B8"/>
                  </a:buClr>
                  <a:buFont typeface="Arial" panose="020B0604020202020204" pitchFamily="34" charset="0"/>
                  <a:buChar char="•"/>
                  <a:defRPr>
                    <a:solidFill>
                      <a:srgbClr val="404040"/>
                    </a:solidFill>
                    <a:latin typeface="Candara" panose="020E0502030303020204" pitchFamily="34"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defTabSz="457200">
                  <a:spcBef>
                    <a:spcPct val="0"/>
                  </a:spcBef>
                  <a:spcAft>
                    <a:spcPct val="0"/>
                  </a:spcAft>
                  <a:buClrTx/>
                  <a:buNone/>
                  <a:defRPr/>
                </a:pPr>
                <a:endParaRPr lang="en-US" altLang="en-US" sz="1400" b="1" dirty="0">
                  <a:solidFill>
                    <a:prstClr val="black"/>
                  </a:solidFill>
                  <a:latin typeface="Calibri" panose="020F0502020204030204"/>
                </a:endParaRPr>
              </a:p>
            </p:txBody>
          </p:sp>
          <p:sp>
            <p:nvSpPr>
              <p:cNvPr id="54" name="Freeform 98">
                <a:extLst>
                  <a:ext uri="{FF2B5EF4-FFF2-40B4-BE49-F238E27FC236}">
                    <a16:creationId xmlns:a16="http://schemas.microsoft.com/office/drawing/2014/main" id="{3E83D5EB-A8D2-4A44-A6A2-536ED5FB8DBA}"/>
                  </a:ext>
                </a:extLst>
              </p:cNvPr>
              <p:cNvSpPr>
                <a:spLocks/>
              </p:cNvSpPr>
              <p:nvPr/>
            </p:nvSpPr>
            <p:spPr bwMode="auto">
              <a:xfrm>
                <a:off x="1764" y="2607"/>
                <a:ext cx="1279" cy="829"/>
              </a:xfrm>
              <a:custGeom>
                <a:avLst/>
                <a:gdLst>
                  <a:gd name="T0" fmla="*/ 0 w 1336"/>
                  <a:gd name="T1" fmla="*/ 0 h 882"/>
                  <a:gd name="T2" fmla="*/ 11 w 1336"/>
                  <a:gd name="T3" fmla="*/ 8 h 882"/>
                  <a:gd name="T4" fmla="*/ 11 w 1336"/>
                  <a:gd name="T5" fmla="*/ 8 h 882"/>
                  <a:gd name="T6" fmla="*/ 11 w 1336"/>
                  <a:gd name="T7" fmla="*/ 8 h 882"/>
                  <a:gd name="T8" fmla="*/ 13 w 1336"/>
                  <a:gd name="T9" fmla="*/ 8 h 882"/>
                  <a:gd name="T10" fmla="*/ 0 60000 65536"/>
                  <a:gd name="T11" fmla="*/ 0 60000 65536"/>
                  <a:gd name="T12" fmla="*/ 0 60000 65536"/>
                  <a:gd name="T13" fmla="*/ 0 60000 65536"/>
                  <a:gd name="T14" fmla="*/ 0 60000 65536"/>
                  <a:gd name="T15" fmla="*/ 0 w 1336"/>
                  <a:gd name="T16" fmla="*/ 0 h 882"/>
                  <a:gd name="T17" fmla="*/ 1336 w 1336"/>
                  <a:gd name="T18" fmla="*/ 882 h 882"/>
                </a:gdLst>
                <a:ahLst/>
                <a:cxnLst>
                  <a:cxn ang="T10">
                    <a:pos x="T0" y="T1"/>
                  </a:cxn>
                  <a:cxn ang="T11">
                    <a:pos x="T2" y="T3"/>
                  </a:cxn>
                  <a:cxn ang="T12">
                    <a:pos x="T4" y="T5"/>
                  </a:cxn>
                  <a:cxn ang="T13">
                    <a:pos x="T6" y="T7"/>
                  </a:cxn>
                  <a:cxn ang="T14">
                    <a:pos x="T8" y="T9"/>
                  </a:cxn>
                </a:cxnLst>
                <a:rect l="T15" t="T16" r="T17" b="T18"/>
                <a:pathLst>
                  <a:path w="1336" h="882">
                    <a:moveTo>
                      <a:pt x="0" y="0"/>
                    </a:moveTo>
                    <a:cubicBezTo>
                      <a:pt x="63" y="15"/>
                      <a:pt x="249" y="44"/>
                      <a:pt x="378" y="93"/>
                    </a:cubicBezTo>
                    <a:cubicBezTo>
                      <a:pt x="507" y="142"/>
                      <a:pt x="653" y="212"/>
                      <a:pt x="777" y="292"/>
                    </a:cubicBezTo>
                    <a:cubicBezTo>
                      <a:pt x="901" y="372"/>
                      <a:pt x="1031" y="475"/>
                      <a:pt x="1124" y="573"/>
                    </a:cubicBezTo>
                    <a:cubicBezTo>
                      <a:pt x="1217" y="671"/>
                      <a:pt x="1292" y="818"/>
                      <a:pt x="1336" y="882"/>
                    </a:cubicBezTo>
                  </a:path>
                </a:pathLst>
              </a:custGeom>
              <a:noFill/>
              <a:ln w="38100">
                <a:solidFill>
                  <a:srgbClr val="3333FF"/>
                </a:solidFill>
                <a:round/>
                <a:headEnd/>
                <a:tailEnd/>
              </a:ln>
              <a:extLst>
                <a:ext uri="{909E8E84-426E-40DD-AFC4-6F175D3DCCD1}">
                  <a14:hiddenFill xmlns:a14="http://schemas.microsoft.com/office/drawing/2010/main">
                    <a:solidFill>
                      <a:srgbClr val="FFFFFF"/>
                    </a:solidFill>
                  </a14:hiddenFill>
                </a:ext>
              </a:extLst>
            </p:spPr>
            <p:txBody>
              <a:bodyPr/>
              <a:lstStyle/>
              <a:p>
                <a:pPr defTabSz="457200">
                  <a:defRPr/>
                </a:pPr>
                <a:endParaRPr lang="en-US" dirty="0">
                  <a:solidFill>
                    <a:prstClr val="black"/>
                  </a:solidFill>
                  <a:latin typeface="Calibri" panose="020F0502020204030204"/>
                </a:endParaRPr>
              </a:p>
            </p:txBody>
          </p:sp>
        </p:grpSp>
        <p:grpSp>
          <p:nvGrpSpPr>
            <p:cNvPr id="25" name="Group 99">
              <a:extLst>
                <a:ext uri="{FF2B5EF4-FFF2-40B4-BE49-F238E27FC236}">
                  <a16:creationId xmlns:a16="http://schemas.microsoft.com/office/drawing/2014/main" id="{39E97B32-9F10-486B-B83D-B4C94B038E16}"/>
                </a:ext>
              </a:extLst>
            </p:cNvPr>
            <p:cNvGrpSpPr>
              <a:grpSpLocks/>
            </p:cNvGrpSpPr>
            <p:nvPr/>
          </p:nvGrpSpPr>
          <p:grpSpPr bwMode="auto">
            <a:xfrm>
              <a:off x="2355" y="2577"/>
              <a:ext cx="1462" cy="1349"/>
              <a:chOff x="2860" y="954"/>
              <a:chExt cx="1462" cy="1349"/>
            </a:xfrm>
          </p:grpSpPr>
          <p:sp>
            <p:nvSpPr>
              <p:cNvPr id="27" name="Freeform 100">
                <a:extLst>
                  <a:ext uri="{FF2B5EF4-FFF2-40B4-BE49-F238E27FC236}">
                    <a16:creationId xmlns:a16="http://schemas.microsoft.com/office/drawing/2014/main" id="{166D0EAA-C3F8-42A7-B841-7110621F5274}"/>
                  </a:ext>
                </a:extLst>
              </p:cNvPr>
              <p:cNvSpPr>
                <a:spLocks/>
              </p:cNvSpPr>
              <p:nvPr/>
            </p:nvSpPr>
            <p:spPr bwMode="auto">
              <a:xfrm>
                <a:off x="2860" y="999"/>
                <a:ext cx="1340" cy="937"/>
              </a:xfrm>
              <a:custGeom>
                <a:avLst/>
                <a:gdLst>
                  <a:gd name="T0" fmla="*/ 0 w 2112"/>
                  <a:gd name="T1" fmla="*/ 1 h 1536"/>
                  <a:gd name="T2" fmla="*/ 1 w 2112"/>
                  <a:gd name="T3" fmla="*/ 1 h 1536"/>
                  <a:gd name="T4" fmla="*/ 1 w 2112"/>
                  <a:gd name="T5" fmla="*/ 1 h 1536"/>
                  <a:gd name="T6" fmla="*/ 1 w 2112"/>
                  <a:gd name="T7" fmla="*/ 1 h 1536"/>
                  <a:gd name="T8" fmla="*/ 1 w 2112"/>
                  <a:gd name="T9" fmla="*/ 0 h 1536"/>
                  <a:gd name="T10" fmla="*/ 0 60000 65536"/>
                  <a:gd name="T11" fmla="*/ 0 60000 65536"/>
                  <a:gd name="T12" fmla="*/ 0 60000 65536"/>
                  <a:gd name="T13" fmla="*/ 0 60000 65536"/>
                  <a:gd name="T14" fmla="*/ 0 60000 65536"/>
                  <a:gd name="T15" fmla="*/ 0 w 2112"/>
                  <a:gd name="T16" fmla="*/ 0 h 1536"/>
                  <a:gd name="T17" fmla="*/ 2112 w 2112"/>
                  <a:gd name="T18" fmla="*/ 1536 h 1536"/>
                </a:gdLst>
                <a:ahLst/>
                <a:cxnLst>
                  <a:cxn ang="T10">
                    <a:pos x="T0" y="T1"/>
                  </a:cxn>
                  <a:cxn ang="T11">
                    <a:pos x="T2" y="T3"/>
                  </a:cxn>
                  <a:cxn ang="T12">
                    <a:pos x="T4" y="T5"/>
                  </a:cxn>
                  <a:cxn ang="T13">
                    <a:pos x="T6" y="T7"/>
                  </a:cxn>
                  <a:cxn ang="T14">
                    <a:pos x="T8" y="T9"/>
                  </a:cxn>
                </a:cxnLst>
                <a:rect l="T15" t="T16" r="T17" b="T18"/>
                <a:pathLst>
                  <a:path w="2112" h="1536">
                    <a:moveTo>
                      <a:pt x="0" y="1536"/>
                    </a:moveTo>
                    <a:cubicBezTo>
                      <a:pt x="288" y="1488"/>
                      <a:pt x="576" y="1440"/>
                      <a:pt x="816" y="1344"/>
                    </a:cubicBezTo>
                    <a:cubicBezTo>
                      <a:pt x="1056" y="1248"/>
                      <a:pt x="1256" y="1112"/>
                      <a:pt x="1440" y="960"/>
                    </a:cubicBezTo>
                    <a:cubicBezTo>
                      <a:pt x="1624" y="808"/>
                      <a:pt x="1808" y="592"/>
                      <a:pt x="1920" y="432"/>
                    </a:cubicBezTo>
                    <a:cubicBezTo>
                      <a:pt x="2032" y="272"/>
                      <a:pt x="2080" y="80"/>
                      <a:pt x="2112" y="0"/>
                    </a:cubicBezTo>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pPr defTabSz="457200">
                  <a:defRPr/>
                </a:pPr>
                <a:endParaRPr lang="en-US" dirty="0">
                  <a:solidFill>
                    <a:prstClr val="black"/>
                  </a:solidFill>
                  <a:latin typeface="Calibri" panose="020F0502020204030204"/>
                </a:endParaRPr>
              </a:p>
            </p:txBody>
          </p:sp>
          <p:grpSp>
            <p:nvGrpSpPr>
              <p:cNvPr id="28" name="Group 101">
                <a:extLst>
                  <a:ext uri="{FF2B5EF4-FFF2-40B4-BE49-F238E27FC236}">
                    <a16:creationId xmlns:a16="http://schemas.microsoft.com/office/drawing/2014/main" id="{9D542B40-82D6-42A4-B4C0-A65ED00EE91B}"/>
                  </a:ext>
                </a:extLst>
              </p:cNvPr>
              <p:cNvGrpSpPr>
                <a:grpSpLocks/>
              </p:cNvGrpSpPr>
              <p:nvPr/>
            </p:nvGrpSpPr>
            <p:grpSpPr bwMode="auto">
              <a:xfrm>
                <a:off x="2860" y="954"/>
                <a:ext cx="1462" cy="1168"/>
                <a:chOff x="672" y="1104"/>
                <a:chExt cx="2880" cy="2400"/>
              </a:xfrm>
            </p:grpSpPr>
            <p:sp>
              <p:nvSpPr>
                <p:cNvPr id="30" name="Line 102">
                  <a:extLst>
                    <a:ext uri="{FF2B5EF4-FFF2-40B4-BE49-F238E27FC236}">
                      <a16:creationId xmlns:a16="http://schemas.microsoft.com/office/drawing/2014/main" id="{9ADD740D-B91E-489F-8E8D-05827E9D29A5}"/>
                    </a:ext>
                  </a:extLst>
                </p:cNvPr>
                <p:cNvSpPr>
                  <a:spLocks noChangeShapeType="1"/>
                </p:cNvSpPr>
                <p:nvPr/>
              </p:nvSpPr>
              <p:spPr bwMode="auto">
                <a:xfrm>
                  <a:off x="672" y="326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31" name="Line 103">
                  <a:extLst>
                    <a:ext uri="{FF2B5EF4-FFF2-40B4-BE49-F238E27FC236}">
                      <a16:creationId xmlns:a16="http://schemas.microsoft.com/office/drawing/2014/main" id="{78708AA9-4AAF-4869-A44C-24208618D85B}"/>
                    </a:ext>
                  </a:extLst>
                </p:cNvPr>
                <p:cNvSpPr>
                  <a:spLocks noChangeShapeType="1"/>
                </p:cNvSpPr>
                <p:nvPr/>
              </p:nvSpPr>
              <p:spPr bwMode="auto">
                <a:xfrm>
                  <a:off x="672" y="302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32" name="Line 104">
                  <a:extLst>
                    <a:ext uri="{FF2B5EF4-FFF2-40B4-BE49-F238E27FC236}">
                      <a16:creationId xmlns:a16="http://schemas.microsoft.com/office/drawing/2014/main" id="{7C40AE46-9582-4C9E-9B85-E350077A6D52}"/>
                    </a:ext>
                  </a:extLst>
                </p:cNvPr>
                <p:cNvSpPr>
                  <a:spLocks noChangeShapeType="1"/>
                </p:cNvSpPr>
                <p:nvPr/>
              </p:nvSpPr>
              <p:spPr bwMode="auto">
                <a:xfrm>
                  <a:off x="672" y="278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33" name="Line 105">
                  <a:extLst>
                    <a:ext uri="{FF2B5EF4-FFF2-40B4-BE49-F238E27FC236}">
                      <a16:creationId xmlns:a16="http://schemas.microsoft.com/office/drawing/2014/main" id="{FDE34B6D-7444-42FD-B819-27575DF67C73}"/>
                    </a:ext>
                  </a:extLst>
                </p:cNvPr>
                <p:cNvSpPr>
                  <a:spLocks noChangeShapeType="1"/>
                </p:cNvSpPr>
                <p:nvPr/>
              </p:nvSpPr>
              <p:spPr bwMode="auto">
                <a:xfrm>
                  <a:off x="672" y="254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34" name="Line 106">
                  <a:extLst>
                    <a:ext uri="{FF2B5EF4-FFF2-40B4-BE49-F238E27FC236}">
                      <a16:creationId xmlns:a16="http://schemas.microsoft.com/office/drawing/2014/main" id="{62F6D9D1-5BDD-47F0-BD8D-2A4C74E4D648}"/>
                    </a:ext>
                  </a:extLst>
                </p:cNvPr>
                <p:cNvSpPr>
                  <a:spLocks noChangeShapeType="1"/>
                </p:cNvSpPr>
                <p:nvPr/>
              </p:nvSpPr>
              <p:spPr bwMode="auto">
                <a:xfrm>
                  <a:off x="672" y="230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35" name="Line 107">
                  <a:extLst>
                    <a:ext uri="{FF2B5EF4-FFF2-40B4-BE49-F238E27FC236}">
                      <a16:creationId xmlns:a16="http://schemas.microsoft.com/office/drawing/2014/main" id="{BD5D8CE4-F23E-4431-BE5E-05577F40063D}"/>
                    </a:ext>
                  </a:extLst>
                </p:cNvPr>
                <p:cNvSpPr>
                  <a:spLocks noChangeShapeType="1"/>
                </p:cNvSpPr>
                <p:nvPr/>
              </p:nvSpPr>
              <p:spPr bwMode="auto">
                <a:xfrm>
                  <a:off x="672" y="206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36" name="Line 108">
                  <a:extLst>
                    <a:ext uri="{FF2B5EF4-FFF2-40B4-BE49-F238E27FC236}">
                      <a16:creationId xmlns:a16="http://schemas.microsoft.com/office/drawing/2014/main" id="{56383866-CADC-48A3-A185-102DE9ADC953}"/>
                    </a:ext>
                  </a:extLst>
                </p:cNvPr>
                <p:cNvSpPr>
                  <a:spLocks noChangeShapeType="1"/>
                </p:cNvSpPr>
                <p:nvPr/>
              </p:nvSpPr>
              <p:spPr bwMode="auto">
                <a:xfrm>
                  <a:off x="672" y="182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37" name="Line 109">
                  <a:extLst>
                    <a:ext uri="{FF2B5EF4-FFF2-40B4-BE49-F238E27FC236}">
                      <a16:creationId xmlns:a16="http://schemas.microsoft.com/office/drawing/2014/main" id="{4C7D60C0-1C68-4FAB-B63F-7A954C3723B9}"/>
                    </a:ext>
                  </a:extLst>
                </p:cNvPr>
                <p:cNvSpPr>
                  <a:spLocks noChangeShapeType="1"/>
                </p:cNvSpPr>
                <p:nvPr/>
              </p:nvSpPr>
              <p:spPr bwMode="auto">
                <a:xfrm>
                  <a:off x="672" y="158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38" name="Line 110">
                  <a:extLst>
                    <a:ext uri="{FF2B5EF4-FFF2-40B4-BE49-F238E27FC236}">
                      <a16:creationId xmlns:a16="http://schemas.microsoft.com/office/drawing/2014/main" id="{E7CE7A75-0B3C-412D-B56D-4BA7925E176E}"/>
                    </a:ext>
                  </a:extLst>
                </p:cNvPr>
                <p:cNvSpPr>
                  <a:spLocks noChangeShapeType="1"/>
                </p:cNvSpPr>
                <p:nvPr/>
              </p:nvSpPr>
              <p:spPr bwMode="auto">
                <a:xfrm>
                  <a:off x="672" y="134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39" name="Line 111">
                  <a:extLst>
                    <a:ext uri="{FF2B5EF4-FFF2-40B4-BE49-F238E27FC236}">
                      <a16:creationId xmlns:a16="http://schemas.microsoft.com/office/drawing/2014/main" id="{59B83EFA-2328-4197-9055-58ACF4B099AD}"/>
                    </a:ext>
                  </a:extLst>
                </p:cNvPr>
                <p:cNvSpPr>
                  <a:spLocks noChangeShapeType="1"/>
                </p:cNvSpPr>
                <p:nvPr/>
              </p:nvSpPr>
              <p:spPr bwMode="auto">
                <a:xfrm>
                  <a:off x="672" y="350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40" name="Line 112">
                  <a:extLst>
                    <a:ext uri="{FF2B5EF4-FFF2-40B4-BE49-F238E27FC236}">
                      <a16:creationId xmlns:a16="http://schemas.microsoft.com/office/drawing/2014/main" id="{40032CBC-3162-46E6-84B9-3A3E982F30B4}"/>
                    </a:ext>
                  </a:extLst>
                </p:cNvPr>
                <p:cNvSpPr>
                  <a:spLocks noChangeShapeType="1"/>
                </p:cNvSpPr>
                <p:nvPr/>
              </p:nvSpPr>
              <p:spPr bwMode="auto">
                <a:xfrm>
                  <a:off x="672" y="1104"/>
                  <a:ext cx="28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41" name="Line 113">
                  <a:extLst>
                    <a:ext uri="{FF2B5EF4-FFF2-40B4-BE49-F238E27FC236}">
                      <a16:creationId xmlns:a16="http://schemas.microsoft.com/office/drawing/2014/main" id="{8EB43465-94C1-4775-B969-272501588318}"/>
                    </a:ext>
                  </a:extLst>
                </p:cNvPr>
                <p:cNvSpPr>
                  <a:spLocks noChangeShapeType="1"/>
                </p:cNvSpPr>
                <p:nvPr/>
              </p:nvSpPr>
              <p:spPr bwMode="auto">
                <a:xfrm>
                  <a:off x="672"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42" name="Line 114">
                  <a:extLst>
                    <a:ext uri="{FF2B5EF4-FFF2-40B4-BE49-F238E27FC236}">
                      <a16:creationId xmlns:a16="http://schemas.microsoft.com/office/drawing/2014/main" id="{23677C85-B62F-4218-BF8D-A97A836ACA8C}"/>
                    </a:ext>
                  </a:extLst>
                </p:cNvPr>
                <p:cNvSpPr>
                  <a:spLocks noChangeShapeType="1"/>
                </p:cNvSpPr>
                <p:nvPr/>
              </p:nvSpPr>
              <p:spPr bwMode="auto">
                <a:xfrm>
                  <a:off x="960"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43" name="Line 115">
                  <a:extLst>
                    <a:ext uri="{FF2B5EF4-FFF2-40B4-BE49-F238E27FC236}">
                      <a16:creationId xmlns:a16="http://schemas.microsoft.com/office/drawing/2014/main" id="{2E5442DF-9DF8-48E1-AF67-2AF272A4F446}"/>
                    </a:ext>
                  </a:extLst>
                </p:cNvPr>
                <p:cNvSpPr>
                  <a:spLocks noChangeShapeType="1"/>
                </p:cNvSpPr>
                <p:nvPr/>
              </p:nvSpPr>
              <p:spPr bwMode="auto">
                <a:xfrm>
                  <a:off x="1248"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44" name="Line 116">
                  <a:extLst>
                    <a:ext uri="{FF2B5EF4-FFF2-40B4-BE49-F238E27FC236}">
                      <a16:creationId xmlns:a16="http://schemas.microsoft.com/office/drawing/2014/main" id="{CAA113A6-6255-4CA0-BF54-8ABE06EC5A1E}"/>
                    </a:ext>
                  </a:extLst>
                </p:cNvPr>
                <p:cNvSpPr>
                  <a:spLocks noChangeShapeType="1"/>
                </p:cNvSpPr>
                <p:nvPr/>
              </p:nvSpPr>
              <p:spPr bwMode="auto">
                <a:xfrm>
                  <a:off x="1536"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45" name="Line 117">
                  <a:extLst>
                    <a:ext uri="{FF2B5EF4-FFF2-40B4-BE49-F238E27FC236}">
                      <a16:creationId xmlns:a16="http://schemas.microsoft.com/office/drawing/2014/main" id="{0CC6DF5E-0D68-4965-A6FC-AD24F869C709}"/>
                    </a:ext>
                  </a:extLst>
                </p:cNvPr>
                <p:cNvSpPr>
                  <a:spLocks noChangeShapeType="1"/>
                </p:cNvSpPr>
                <p:nvPr/>
              </p:nvSpPr>
              <p:spPr bwMode="auto">
                <a:xfrm>
                  <a:off x="1824"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46" name="Line 118">
                  <a:extLst>
                    <a:ext uri="{FF2B5EF4-FFF2-40B4-BE49-F238E27FC236}">
                      <a16:creationId xmlns:a16="http://schemas.microsoft.com/office/drawing/2014/main" id="{703F27A5-C54C-45CA-9A57-AED2A090BF97}"/>
                    </a:ext>
                  </a:extLst>
                </p:cNvPr>
                <p:cNvSpPr>
                  <a:spLocks noChangeShapeType="1"/>
                </p:cNvSpPr>
                <p:nvPr/>
              </p:nvSpPr>
              <p:spPr bwMode="auto">
                <a:xfrm>
                  <a:off x="2112"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47" name="Line 119">
                  <a:extLst>
                    <a:ext uri="{FF2B5EF4-FFF2-40B4-BE49-F238E27FC236}">
                      <a16:creationId xmlns:a16="http://schemas.microsoft.com/office/drawing/2014/main" id="{ACD145D7-83E9-4340-8DB9-79F46970D60A}"/>
                    </a:ext>
                  </a:extLst>
                </p:cNvPr>
                <p:cNvSpPr>
                  <a:spLocks noChangeShapeType="1"/>
                </p:cNvSpPr>
                <p:nvPr/>
              </p:nvSpPr>
              <p:spPr bwMode="auto">
                <a:xfrm>
                  <a:off x="2400"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48" name="Line 120">
                  <a:extLst>
                    <a:ext uri="{FF2B5EF4-FFF2-40B4-BE49-F238E27FC236}">
                      <a16:creationId xmlns:a16="http://schemas.microsoft.com/office/drawing/2014/main" id="{E88860D3-DF28-4B12-9650-2F7F256536B1}"/>
                    </a:ext>
                  </a:extLst>
                </p:cNvPr>
                <p:cNvSpPr>
                  <a:spLocks noChangeShapeType="1"/>
                </p:cNvSpPr>
                <p:nvPr/>
              </p:nvSpPr>
              <p:spPr bwMode="auto">
                <a:xfrm>
                  <a:off x="2688"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49" name="Line 121">
                  <a:extLst>
                    <a:ext uri="{FF2B5EF4-FFF2-40B4-BE49-F238E27FC236}">
                      <a16:creationId xmlns:a16="http://schemas.microsoft.com/office/drawing/2014/main" id="{B708CB19-5192-4718-BF21-B9E307E7232A}"/>
                    </a:ext>
                  </a:extLst>
                </p:cNvPr>
                <p:cNvSpPr>
                  <a:spLocks noChangeShapeType="1"/>
                </p:cNvSpPr>
                <p:nvPr/>
              </p:nvSpPr>
              <p:spPr bwMode="auto">
                <a:xfrm>
                  <a:off x="2976"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50" name="Line 122">
                  <a:extLst>
                    <a:ext uri="{FF2B5EF4-FFF2-40B4-BE49-F238E27FC236}">
                      <a16:creationId xmlns:a16="http://schemas.microsoft.com/office/drawing/2014/main" id="{B97C69E6-9648-44AA-8B76-1290566A675F}"/>
                    </a:ext>
                  </a:extLst>
                </p:cNvPr>
                <p:cNvSpPr>
                  <a:spLocks noChangeShapeType="1"/>
                </p:cNvSpPr>
                <p:nvPr/>
              </p:nvSpPr>
              <p:spPr bwMode="auto">
                <a:xfrm>
                  <a:off x="3264"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sp>
              <p:nvSpPr>
                <p:cNvPr id="51" name="Line 123">
                  <a:extLst>
                    <a:ext uri="{FF2B5EF4-FFF2-40B4-BE49-F238E27FC236}">
                      <a16:creationId xmlns:a16="http://schemas.microsoft.com/office/drawing/2014/main" id="{10BAB4C2-F72A-403C-B000-E8370A7D6FDD}"/>
                    </a:ext>
                  </a:extLst>
                </p:cNvPr>
                <p:cNvSpPr>
                  <a:spLocks noChangeShapeType="1"/>
                </p:cNvSpPr>
                <p:nvPr/>
              </p:nvSpPr>
              <p:spPr bwMode="auto">
                <a:xfrm>
                  <a:off x="3552" y="1104"/>
                  <a:ext cx="0" cy="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457200">
                    <a:defRPr/>
                  </a:pPr>
                  <a:endParaRPr lang="en-US" dirty="0">
                    <a:solidFill>
                      <a:prstClr val="black"/>
                    </a:solidFill>
                    <a:latin typeface="Calibri" panose="020F0502020204030204"/>
                  </a:endParaRPr>
                </a:p>
              </p:txBody>
            </p:sp>
          </p:grpSp>
          <p:sp>
            <p:nvSpPr>
              <p:cNvPr id="29" name="Text Box 126">
                <a:extLst>
                  <a:ext uri="{FF2B5EF4-FFF2-40B4-BE49-F238E27FC236}">
                    <a16:creationId xmlns:a16="http://schemas.microsoft.com/office/drawing/2014/main" id="{D95BFA27-3B07-4F8A-AD93-D56CC29AFE42}"/>
                  </a:ext>
                </a:extLst>
              </p:cNvPr>
              <p:cNvSpPr txBox="1">
                <a:spLocks noChangeArrowheads="1"/>
              </p:cNvSpPr>
              <p:nvPr/>
            </p:nvSpPr>
            <p:spPr bwMode="auto">
              <a:xfrm>
                <a:off x="3181" y="2126"/>
                <a:ext cx="879"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spcAft>
                    <a:spcPts val="600"/>
                  </a:spcAft>
                  <a:buClr>
                    <a:srgbClr val="0057B8"/>
                  </a:buClr>
                  <a:buFont typeface="Arial" panose="020B0604020202020204" pitchFamily="34" charset="0"/>
                  <a:buChar char="•"/>
                  <a:defRPr sz="2400">
                    <a:solidFill>
                      <a:srgbClr val="000000"/>
                    </a:solidFill>
                    <a:latin typeface="Candara" panose="020E0502030303020204" pitchFamily="34" charset="0"/>
                    <a:cs typeface="Times New Roman" panose="02020603050405020304" pitchFamily="18" charset="0"/>
                  </a:defRPr>
                </a:lvl1pPr>
                <a:lvl2pPr marL="742950" indent="-285750">
                  <a:spcBef>
                    <a:spcPct val="20000"/>
                  </a:spcBef>
                  <a:buClr>
                    <a:srgbClr val="0057B8"/>
                  </a:buClr>
                  <a:buFont typeface="Arial" panose="020B0604020202020204" pitchFamily="34" charset="0"/>
                  <a:buChar char="•"/>
                  <a:defRPr sz="2200">
                    <a:solidFill>
                      <a:srgbClr val="404040"/>
                    </a:solidFill>
                    <a:latin typeface="Candara" panose="020E0502030303020204" pitchFamily="34" charset="0"/>
                    <a:cs typeface="Times New Roman" panose="02020603050405020304" pitchFamily="18" charset="0"/>
                  </a:defRPr>
                </a:lvl2pPr>
                <a:lvl3pPr marL="1143000" indent="-228600">
                  <a:spcBef>
                    <a:spcPct val="20000"/>
                  </a:spcBef>
                  <a:buClr>
                    <a:srgbClr val="0057B8"/>
                  </a:buClr>
                  <a:buFont typeface="Arial" panose="020B0604020202020204" pitchFamily="34" charset="0"/>
                  <a:buChar char="•"/>
                  <a:defRPr>
                    <a:solidFill>
                      <a:srgbClr val="404040"/>
                    </a:solidFill>
                    <a:latin typeface="Candara" panose="020E0502030303020204" pitchFamily="34"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defTabSz="457200">
                  <a:spcBef>
                    <a:spcPct val="0"/>
                  </a:spcBef>
                  <a:spcAft>
                    <a:spcPct val="0"/>
                  </a:spcAft>
                  <a:buClrTx/>
                  <a:buNone/>
                  <a:defRPr/>
                </a:pPr>
                <a:endParaRPr lang="en-US" altLang="en-US" sz="1400" b="1" dirty="0">
                  <a:solidFill>
                    <a:prstClr val="black"/>
                  </a:solidFill>
                  <a:latin typeface="Calibri" panose="020F0502020204030204"/>
                </a:endParaRPr>
              </a:p>
            </p:txBody>
          </p:sp>
        </p:grpSp>
        <p:sp>
          <p:nvSpPr>
            <p:cNvPr id="26" name="Oval 127">
              <a:extLst>
                <a:ext uri="{FF2B5EF4-FFF2-40B4-BE49-F238E27FC236}">
                  <a16:creationId xmlns:a16="http://schemas.microsoft.com/office/drawing/2014/main" id="{474FC6F2-3314-4635-8D00-7861777D696A}"/>
                </a:ext>
              </a:extLst>
            </p:cNvPr>
            <p:cNvSpPr>
              <a:spLocks noChangeArrowheads="1"/>
            </p:cNvSpPr>
            <p:nvPr/>
          </p:nvSpPr>
          <p:spPr bwMode="auto">
            <a:xfrm>
              <a:off x="3322" y="3071"/>
              <a:ext cx="92" cy="90"/>
            </a:xfrm>
            <a:prstGeom prst="ellipse">
              <a:avLst/>
            </a:prstGeom>
            <a:solidFill>
              <a:schemeClr val="accent6">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spcAft>
                  <a:spcPts val="600"/>
                </a:spcAft>
                <a:buClr>
                  <a:srgbClr val="0057B8"/>
                </a:buClr>
                <a:buFont typeface="Arial" panose="020B0604020202020204" pitchFamily="34" charset="0"/>
                <a:buChar char="•"/>
                <a:defRPr sz="2400">
                  <a:solidFill>
                    <a:srgbClr val="000000"/>
                  </a:solidFill>
                  <a:latin typeface="Candara" panose="020E0502030303020204" pitchFamily="34" charset="0"/>
                  <a:cs typeface="Times New Roman" panose="02020603050405020304" pitchFamily="18" charset="0"/>
                </a:defRPr>
              </a:lvl1pPr>
              <a:lvl2pPr marL="742950" indent="-285750">
                <a:spcBef>
                  <a:spcPct val="20000"/>
                </a:spcBef>
                <a:buClr>
                  <a:srgbClr val="0057B8"/>
                </a:buClr>
                <a:buFont typeface="Arial" panose="020B0604020202020204" pitchFamily="34" charset="0"/>
                <a:buChar char="•"/>
                <a:defRPr sz="2200">
                  <a:solidFill>
                    <a:srgbClr val="404040"/>
                  </a:solidFill>
                  <a:latin typeface="Candara" panose="020E0502030303020204" pitchFamily="34" charset="0"/>
                  <a:cs typeface="Times New Roman" panose="02020603050405020304" pitchFamily="18" charset="0"/>
                </a:defRPr>
              </a:lvl2pPr>
              <a:lvl3pPr marL="1143000" indent="-228600">
                <a:spcBef>
                  <a:spcPct val="20000"/>
                </a:spcBef>
                <a:buClr>
                  <a:srgbClr val="0057B8"/>
                </a:buClr>
                <a:buFont typeface="Arial" panose="020B0604020202020204" pitchFamily="34" charset="0"/>
                <a:buChar char="•"/>
                <a:defRPr>
                  <a:solidFill>
                    <a:srgbClr val="404040"/>
                  </a:solidFill>
                  <a:latin typeface="Candara" panose="020E0502030303020204" pitchFamily="34"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algn="ctr" defTabSz="457200">
                <a:spcBef>
                  <a:spcPct val="0"/>
                </a:spcBef>
                <a:spcAft>
                  <a:spcPct val="0"/>
                </a:spcAft>
                <a:buClrTx/>
                <a:buNone/>
                <a:defRPr/>
              </a:pPr>
              <a:endParaRPr lang="en-US" altLang="en-US" sz="4000" b="1" dirty="0">
                <a:solidFill>
                  <a:srgbClr val="990000"/>
                </a:solidFill>
                <a:latin typeface="Calibri" panose="020F0502020204030204"/>
              </a:endParaRPr>
            </a:p>
          </p:txBody>
        </p:sp>
      </p:grpSp>
      <p:sp>
        <p:nvSpPr>
          <p:cNvPr id="135" name="TextBox 134">
            <a:extLst>
              <a:ext uri="{FF2B5EF4-FFF2-40B4-BE49-F238E27FC236}">
                <a16:creationId xmlns:a16="http://schemas.microsoft.com/office/drawing/2014/main" id="{DCC0A501-1FAE-4117-8AB3-96B518F1E0C3}"/>
              </a:ext>
            </a:extLst>
          </p:cNvPr>
          <p:cNvSpPr txBox="1"/>
          <p:nvPr/>
        </p:nvSpPr>
        <p:spPr>
          <a:xfrm>
            <a:off x="2286000" y="6350146"/>
            <a:ext cx="3581400" cy="400110"/>
          </a:xfrm>
          <a:prstGeom prst="rect">
            <a:avLst/>
          </a:prstGeom>
          <a:noFill/>
        </p:spPr>
        <p:txBody>
          <a:bodyPr wrap="square" rtlCol="0">
            <a:spAutoFit/>
          </a:bodyPr>
          <a:lstStyle/>
          <a:p>
            <a:r>
              <a:rPr lang="en-US" sz="2000" dirty="0">
                <a:latin typeface="+mn-lt"/>
              </a:rPr>
              <a:t>Courtesy Hydraulic Institute</a:t>
            </a:r>
          </a:p>
        </p:txBody>
      </p:sp>
    </p:spTree>
    <p:extLst>
      <p:ext uri="{BB962C8B-B14F-4D97-AF65-F5344CB8AC3E}">
        <p14:creationId xmlns:p14="http://schemas.microsoft.com/office/powerpoint/2010/main" val="1626033661"/>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3186" name="Picture 2" descr="rel_pump, larg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6738" y="1695450"/>
            <a:ext cx="8120062" cy="478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3187" name="Title 1"/>
          <p:cNvSpPr>
            <a:spLocks noGrp="1"/>
          </p:cNvSpPr>
          <p:nvPr>
            <p:ph type="title"/>
          </p:nvPr>
        </p:nvSpPr>
        <p:spPr>
          <a:xfrm>
            <a:off x="304800" y="0"/>
            <a:ext cx="6629400" cy="990600"/>
          </a:xfrm>
        </p:spPr>
        <p:txBody>
          <a:bodyPr anchor="t"/>
          <a:lstStyle/>
          <a:p>
            <a:r>
              <a:rPr lang="en-US" sz="4200" dirty="0"/>
              <a:t>Pump Efficiency and Reliability</a:t>
            </a:r>
          </a:p>
        </p:txBody>
      </p:sp>
      <p:sp>
        <p:nvSpPr>
          <p:cNvPr id="93188" name="TextBox 3"/>
          <p:cNvSpPr txBox="1">
            <a:spLocks noChangeArrowheads="1"/>
          </p:cNvSpPr>
          <p:nvPr/>
        </p:nvSpPr>
        <p:spPr bwMode="auto">
          <a:xfrm>
            <a:off x="838200" y="6200775"/>
            <a:ext cx="16845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eaLnBrk="1" hangingPunct="1"/>
            <a:r>
              <a:rPr lang="en-US" sz="1200" dirty="0">
                <a:latin typeface="Arial" charset="0"/>
              </a:rPr>
              <a:t>Courtesy: P. Barringer</a:t>
            </a:r>
          </a:p>
        </p:txBody>
      </p:sp>
    </p:spTree>
    <p:extLst>
      <p:ext uri="{BB962C8B-B14F-4D97-AF65-F5344CB8AC3E}">
        <p14:creationId xmlns:p14="http://schemas.microsoft.com/office/powerpoint/2010/main" val="588773808"/>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itle 1"/>
          <p:cNvSpPr>
            <a:spLocks noGrp="1"/>
          </p:cNvSpPr>
          <p:nvPr>
            <p:ph type="title"/>
          </p:nvPr>
        </p:nvSpPr>
        <p:spPr>
          <a:xfrm>
            <a:off x="304800" y="381000"/>
            <a:ext cx="7162800" cy="685800"/>
          </a:xfrm>
        </p:spPr>
        <p:txBody>
          <a:bodyPr anchor="t"/>
          <a:lstStyle/>
          <a:p>
            <a:r>
              <a:rPr lang="en-US" sz="4200" dirty="0"/>
              <a:t>Variable Speed Pumping</a:t>
            </a:r>
          </a:p>
        </p:txBody>
      </p:sp>
      <p:sp>
        <p:nvSpPr>
          <p:cNvPr id="2" name="TextBox 1">
            <a:extLst>
              <a:ext uri="{FF2B5EF4-FFF2-40B4-BE49-F238E27FC236}">
                <a16:creationId xmlns:a16="http://schemas.microsoft.com/office/drawing/2014/main" id="{D1194A84-07CC-4A8A-98CF-E5F3FD79271B}"/>
              </a:ext>
            </a:extLst>
          </p:cNvPr>
          <p:cNvSpPr txBox="1"/>
          <p:nvPr/>
        </p:nvSpPr>
        <p:spPr>
          <a:xfrm>
            <a:off x="338137" y="1575663"/>
            <a:ext cx="7696200" cy="461665"/>
          </a:xfrm>
          <a:prstGeom prst="rect">
            <a:avLst/>
          </a:prstGeom>
          <a:noFill/>
        </p:spPr>
        <p:txBody>
          <a:bodyPr wrap="square" rtlCol="0">
            <a:spAutoFit/>
          </a:bodyPr>
          <a:lstStyle/>
          <a:p>
            <a:r>
              <a:rPr lang="en-US" dirty="0">
                <a:latin typeface="Calibri" panose="020F0502020204030204" pitchFamily="34" charset="0"/>
                <a:cs typeface="Calibri" panose="020F0502020204030204" pitchFamily="34" charset="0"/>
              </a:rPr>
              <a:t>Take advantage of the affinity rules of centrifugal pumps</a:t>
            </a:r>
          </a:p>
        </p:txBody>
      </p:sp>
      <p:pic>
        <p:nvPicPr>
          <p:cNvPr id="12" name="Picture 5">
            <a:extLst>
              <a:ext uri="{FF2B5EF4-FFF2-40B4-BE49-F238E27FC236}">
                <a16:creationId xmlns:a16="http://schemas.microsoft.com/office/drawing/2014/main" id="{5AA4F8CA-D915-4A98-8D6E-7ED6EFA43B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850" y="2112626"/>
            <a:ext cx="7113339" cy="4398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13" name="Text Box 6">
            <a:extLst>
              <a:ext uri="{FF2B5EF4-FFF2-40B4-BE49-F238E27FC236}">
                <a16:creationId xmlns:a16="http://schemas.microsoft.com/office/drawing/2014/main" id="{4BB121DF-CBB8-473F-B7B2-F393230120E3}"/>
              </a:ext>
            </a:extLst>
          </p:cNvPr>
          <p:cNvSpPr txBox="1">
            <a:spLocks noChangeArrowheads="1"/>
          </p:cNvSpPr>
          <p:nvPr/>
        </p:nvSpPr>
        <p:spPr bwMode="auto">
          <a:xfrm>
            <a:off x="3857625" y="6355744"/>
            <a:ext cx="13049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spcAft>
                <a:spcPts val="600"/>
              </a:spcAft>
              <a:buClr>
                <a:srgbClr val="0057B8"/>
              </a:buClr>
              <a:buFont typeface="Arial" panose="020B0604020202020204" pitchFamily="34" charset="0"/>
              <a:buChar char="•"/>
              <a:defRPr sz="2400">
                <a:solidFill>
                  <a:srgbClr val="000000"/>
                </a:solidFill>
                <a:latin typeface="Candara" panose="020E0502030303020204" pitchFamily="34" charset="0"/>
                <a:cs typeface="Times New Roman" panose="02020603050405020304" pitchFamily="18" charset="0"/>
              </a:defRPr>
            </a:lvl1pPr>
            <a:lvl2pPr marL="742950" indent="-285750">
              <a:spcBef>
                <a:spcPct val="20000"/>
              </a:spcBef>
              <a:buClr>
                <a:srgbClr val="0057B8"/>
              </a:buClr>
              <a:buFont typeface="Arial" panose="020B0604020202020204" pitchFamily="34" charset="0"/>
              <a:buChar char="•"/>
              <a:defRPr sz="2200">
                <a:solidFill>
                  <a:srgbClr val="404040"/>
                </a:solidFill>
                <a:latin typeface="Candara" panose="020E0502030303020204" pitchFamily="34" charset="0"/>
                <a:cs typeface="Times New Roman" panose="02020603050405020304" pitchFamily="18" charset="0"/>
              </a:defRPr>
            </a:lvl2pPr>
            <a:lvl3pPr marL="1143000" indent="-228600">
              <a:spcBef>
                <a:spcPct val="20000"/>
              </a:spcBef>
              <a:buClr>
                <a:srgbClr val="0057B8"/>
              </a:buClr>
              <a:buFont typeface="Arial" panose="020B0604020202020204" pitchFamily="34" charset="0"/>
              <a:buChar char="•"/>
              <a:defRPr>
                <a:solidFill>
                  <a:srgbClr val="404040"/>
                </a:solidFill>
                <a:latin typeface="Candara" panose="020E0502030303020204" pitchFamily="34"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defTabSz="457200">
              <a:spcBef>
                <a:spcPct val="0"/>
              </a:spcBef>
              <a:spcAft>
                <a:spcPct val="0"/>
              </a:spcAft>
              <a:buClrTx/>
              <a:buNone/>
              <a:defRPr/>
            </a:pPr>
            <a:r>
              <a:rPr lang="en-US" altLang="en-US" b="1" dirty="0">
                <a:latin typeface="+mn-lt"/>
                <a:cs typeface="Arial" panose="020B0604020202020204" pitchFamily="34" charset="0"/>
              </a:rPr>
              <a:t>%SPEED</a:t>
            </a:r>
          </a:p>
        </p:txBody>
      </p:sp>
      <p:sp>
        <p:nvSpPr>
          <p:cNvPr id="14" name="Text Box 7">
            <a:extLst>
              <a:ext uri="{FF2B5EF4-FFF2-40B4-BE49-F238E27FC236}">
                <a16:creationId xmlns:a16="http://schemas.microsoft.com/office/drawing/2014/main" id="{B47D41C2-9036-475A-934D-AFCC84A5DE80}"/>
              </a:ext>
            </a:extLst>
          </p:cNvPr>
          <p:cNvSpPr txBox="1">
            <a:spLocks noChangeArrowheads="1"/>
          </p:cNvSpPr>
          <p:nvPr/>
        </p:nvSpPr>
        <p:spPr bwMode="auto">
          <a:xfrm rot="-5400000">
            <a:off x="-1023101" y="4187180"/>
            <a:ext cx="318414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spcAft>
                <a:spcPts val="600"/>
              </a:spcAft>
              <a:buClr>
                <a:srgbClr val="0057B8"/>
              </a:buClr>
              <a:buFont typeface="Arial" panose="020B0604020202020204" pitchFamily="34" charset="0"/>
              <a:buChar char="•"/>
              <a:defRPr sz="2400">
                <a:solidFill>
                  <a:srgbClr val="000000"/>
                </a:solidFill>
                <a:latin typeface="Candara" panose="020E0502030303020204" pitchFamily="34" charset="0"/>
                <a:cs typeface="Times New Roman" panose="02020603050405020304" pitchFamily="18" charset="0"/>
              </a:defRPr>
            </a:lvl1pPr>
            <a:lvl2pPr marL="742950" indent="-285750">
              <a:spcBef>
                <a:spcPct val="20000"/>
              </a:spcBef>
              <a:buClr>
                <a:srgbClr val="0057B8"/>
              </a:buClr>
              <a:buFont typeface="Arial" panose="020B0604020202020204" pitchFamily="34" charset="0"/>
              <a:buChar char="•"/>
              <a:defRPr sz="2200">
                <a:solidFill>
                  <a:srgbClr val="404040"/>
                </a:solidFill>
                <a:latin typeface="Candara" panose="020E0502030303020204" pitchFamily="34" charset="0"/>
                <a:cs typeface="Times New Roman" panose="02020603050405020304" pitchFamily="18" charset="0"/>
              </a:defRPr>
            </a:lvl2pPr>
            <a:lvl3pPr marL="1143000" indent="-228600">
              <a:spcBef>
                <a:spcPct val="20000"/>
              </a:spcBef>
              <a:buClr>
                <a:srgbClr val="0057B8"/>
              </a:buClr>
              <a:buFont typeface="Arial" panose="020B0604020202020204" pitchFamily="34" charset="0"/>
              <a:buChar char="•"/>
              <a:defRPr>
                <a:solidFill>
                  <a:srgbClr val="404040"/>
                </a:solidFill>
                <a:latin typeface="Candara" panose="020E0502030303020204" pitchFamily="34"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defTabSz="457200">
              <a:spcBef>
                <a:spcPct val="0"/>
              </a:spcBef>
              <a:spcAft>
                <a:spcPct val="0"/>
              </a:spcAft>
              <a:buClrTx/>
              <a:buNone/>
              <a:defRPr/>
            </a:pPr>
            <a:r>
              <a:rPr lang="en-US" altLang="en-US" b="1" dirty="0">
                <a:latin typeface="+mn-lt"/>
                <a:cs typeface="Arial" panose="020B0604020202020204" pitchFamily="34" charset="0"/>
              </a:rPr>
              <a:t>% </a:t>
            </a:r>
            <a:r>
              <a:rPr lang="en-US" altLang="en-US" b="1" dirty="0">
                <a:solidFill>
                  <a:srgbClr val="000099"/>
                </a:solidFill>
                <a:latin typeface="+mn-lt"/>
                <a:cs typeface="Arial" panose="020B0604020202020204" pitchFamily="34" charset="0"/>
              </a:rPr>
              <a:t>FLOW</a:t>
            </a:r>
            <a:r>
              <a:rPr lang="en-US" altLang="en-US" b="1" dirty="0">
                <a:latin typeface="+mn-lt"/>
                <a:cs typeface="Arial" panose="020B0604020202020204" pitchFamily="34" charset="0"/>
              </a:rPr>
              <a:t>, HEAD, </a:t>
            </a:r>
            <a:r>
              <a:rPr lang="en-US" altLang="en-US" b="1" dirty="0">
                <a:solidFill>
                  <a:srgbClr val="FF0000"/>
                </a:solidFill>
                <a:latin typeface="+mn-lt"/>
                <a:cs typeface="Arial" panose="020B0604020202020204" pitchFamily="34" charset="0"/>
              </a:rPr>
              <a:t>POWER</a:t>
            </a:r>
          </a:p>
        </p:txBody>
      </p:sp>
      <p:sp>
        <p:nvSpPr>
          <p:cNvPr id="15" name="AutoShape 10">
            <a:extLst>
              <a:ext uri="{FF2B5EF4-FFF2-40B4-BE49-F238E27FC236}">
                <a16:creationId xmlns:a16="http://schemas.microsoft.com/office/drawing/2014/main" id="{AC5FC30A-CCA6-4BBC-8CDF-E1951756192D}"/>
              </a:ext>
            </a:extLst>
          </p:cNvPr>
          <p:cNvSpPr>
            <a:spLocks noChangeArrowheads="1"/>
          </p:cNvSpPr>
          <p:nvPr/>
        </p:nvSpPr>
        <p:spPr bwMode="auto">
          <a:xfrm>
            <a:off x="7472211" y="1371600"/>
            <a:ext cx="234950" cy="2242006"/>
          </a:xfrm>
          <a:prstGeom prst="star4">
            <a:avLst>
              <a:gd name="adj" fmla="val 12500"/>
            </a:avLst>
          </a:prstGeom>
          <a:solidFill>
            <a:srgbClr val="FF0000"/>
          </a:solidFill>
          <a:ln w="9525" algn="ctr">
            <a:solidFill>
              <a:srgbClr val="FF0000"/>
            </a:solidFill>
            <a:miter lim="800000"/>
            <a:headEnd/>
            <a:tailEnd/>
          </a:ln>
        </p:spPr>
        <p:txBody>
          <a:bodyPr anchor="ctr">
            <a:spAutoFit/>
          </a:bodyPr>
          <a:lstStyle>
            <a:lvl1pPr>
              <a:spcBef>
                <a:spcPct val="20000"/>
              </a:spcBef>
              <a:spcAft>
                <a:spcPts val="600"/>
              </a:spcAft>
              <a:buClr>
                <a:srgbClr val="0057B8"/>
              </a:buClr>
              <a:buFont typeface="Arial" panose="020B0604020202020204" pitchFamily="34" charset="0"/>
              <a:buChar char="•"/>
              <a:defRPr sz="2400">
                <a:solidFill>
                  <a:srgbClr val="000000"/>
                </a:solidFill>
                <a:latin typeface="Candara" panose="020E0502030303020204" pitchFamily="34" charset="0"/>
                <a:cs typeface="Times New Roman" panose="02020603050405020304" pitchFamily="18" charset="0"/>
              </a:defRPr>
            </a:lvl1pPr>
            <a:lvl2pPr marL="742950" indent="-285750">
              <a:spcBef>
                <a:spcPct val="20000"/>
              </a:spcBef>
              <a:buClr>
                <a:srgbClr val="0057B8"/>
              </a:buClr>
              <a:buFont typeface="Arial" panose="020B0604020202020204" pitchFamily="34" charset="0"/>
              <a:buChar char="•"/>
              <a:defRPr sz="2200">
                <a:solidFill>
                  <a:srgbClr val="404040"/>
                </a:solidFill>
                <a:latin typeface="Candara" panose="020E0502030303020204" pitchFamily="34" charset="0"/>
                <a:cs typeface="Times New Roman" panose="02020603050405020304" pitchFamily="18" charset="0"/>
              </a:defRPr>
            </a:lvl2pPr>
            <a:lvl3pPr marL="1143000" indent="-228600">
              <a:spcBef>
                <a:spcPct val="20000"/>
              </a:spcBef>
              <a:buClr>
                <a:srgbClr val="0057B8"/>
              </a:buClr>
              <a:buFont typeface="Arial" panose="020B0604020202020204" pitchFamily="34" charset="0"/>
              <a:buChar char="•"/>
              <a:defRPr>
                <a:solidFill>
                  <a:srgbClr val="404040"/>
                </a:solidFill>
                <a:latin typeface="Candara" panose="020E0502030303020204" pitchFamily="34" charset="0"/>
                <a:cs typeface="Times New Roman" panose="02020603050405020304" pitchFamily="18" charset="0"/>
              </a:defRPr>
            </a:lvl3pPr>
            <a:lvl4pPr marL="16002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cs typeface="Times New Roman" panose="02020603050405020304" pitchFamily="18" charset="0"/>
              </a:defRPr>
            </a:lvl9pPr>
          </a:lstStyle>
          <a:p>
            <a:pPr defTabSz="457200">
              <a:spcBef>
                <a:spcPct val="0"/>
              </a:spcBef>
              <a:spcAft>
                <a:spcPct val="0"/>
              </a:spcAft>
              <a:buClrTx/>
              <a:buNone/>
              <a:defRPr/>
            </a:pPr>
            <a:endParaRPr lang="en-US" altLang="en-US" sz="2000" dirty="0">
              <a:latin typeface="+mn-lt"/>
              <a:cs typeface="Arial" panose="020B0604020202020204" pitchFamily="34" charset="0"/>
            </a:endParaRPr>
          </a:p>
        </p:txBody>
      </p:sp>
      <p:sp>
        <p:nvSpPr>
          <p:cNvPr id="16" name="Line 16">
            <a:extLst>
              <a:ext uri="{FF2B5EF4-FFF2-40B4-BE49-F238E27FC236}">
                <a16:creationId xmlns:a16="http://schemas.microsoft.com/office/drawing/2014/main" id="{1DA02754-FDEC-4AFC-8385-85ED7321A74A}"/>
              </a:ext>
            </a:extLst>
          </p:cNvPr>
          <p:cNvSpPr>
            <a:spLocks noChangeShapeType="1"/>
          </p:cNvSpPr>
          <p:nvPr/>
        </p:nvSpPr>
        <p:spPr bwMode="auto">
          <a:xfrm flipH="1">
            <a:off x="6310009" y="2365106"/>
            <a:ext cx="1266825" cy="752475"/>
          </a:xfrm>
          <a:prstGeom prst="line">
            <a:avLst/>
          </a:prstGeom>
          <a:noFill/>
          <a:ln w="76200">
            <a:solidFill>
              <a:srgbClr val="000066"/>
            </a:solidFill>
            <a:round/>
            <a:headEnd/>
            <a:tailEnd/>
          </a:ln>
          <a:extLst>
            <a:ext uri="{909E8E84-426E-40DD-AFC4-6F175D3DCCD1}">
              <a14:hiddenFill xmlns:a14="http://schemas.microsoft.com/office/drawing/2010/main">
                <a:noFill/>
              </a14:hiddenFill>
            </a:ext>
          </a:extLst>
        </p:spPr>
        <p:txBody>
          <a:bodyPr wrap="none">
            <a:spAutoFit/>
          </a:bodyPr>
          <a:lstStyle/>
          <a:p>
            <a:pPr defTabSz="457200">
              <a:defRPr/>
            </a:pPr>
            <a:endParaRPr lang="en-US" sz="2000" dirty="0">
              <a:solidFill>
                <a:prstClr val="black"/>
              </a:solidFill>
            </a:endParaRPr>
          </a:p>
        </p:txBody>
      </p:sp>
      <p:sp>
        <p:nvSpPr>
          <p:cNvPr id="19" name="Line 11">
            <a:extLst>
              <a:ext uri="{FF2B5EF4-FFF2-40B4-BE49-F238E27FC236}">
                <a16:creationId xmlns:a16="http://schemas.microsoft.com/office/drawing/2014/main" id="{AC09EA30-51A5-44CD-89E5-DF291325924B}"/>
              </a:ext>
            </a:extLst>
          </p:cNvPr>
          <p:cNvSpPr>
            <a:spLocks noChangeShapeType="1"/>
          </p:cNvSpPr>
          <p:nvPr/>
        </p:nvSpPr>
        <p:spPr bwMode="auto">
          <a:xfrm flipV="1">
            <a:off x="6310009" y="3155344"/>
            <a:ext cx="0" cy="3200400"/>
          </a:xfrm>
          <a:prstGeom prst="line">
            <a:avLst/>
          </a:prstGeom>
          <a:noFill/>
          <a:ln w="38100" cap="rnd">
            <a:solidFill>
              <a:srgbClr val="008000"/>
            </a:solidFill>
            <a:prstDash val="sysDot"/>
            <a:round/>
            <a:headEnd/>
            <a:tailEnd/>
          </a:ln>
          <a:extLst>
            <a:ext uri="{909E8E84-426E-40DD-AFC4-6F175D3DCCD1}">
              <a14:hiddenFill xmlns:a14="http://schemas.microsoft.com/office/drawing/2010/main">
                <a:noFill/>
              </a14:hiddenFill>
            </a:ext>
          </a:extLst>
        </p:spPr>
        <p:txBody>
          <a:bodyPr wrap="none">
            <a:spAutoFit/>
          </a:bodyPr>
          <a:lstStyle/>
          <a:p>
            <a:pPr defTabSz="457200">
              <a:defRPr/>
            </a:pPr>
            <a:endParaRPr lang="en-US" sz="2000" dirty="0">
              <a:solidFill>
                <a:prstClr val="black"/>
              </a:solidFill>
            </a:endParaRPr>
          </a:p>
        </p:txBody>
      </p:sp>
      <p:sp>
        <p:nvSpPr>
          <p:cNvPr id="20" name="TextBox 19">
            <a:extLst>
              <a:ext uri="{FF2B5EF4-FFF2-40B4-BE49-F238E27FC236}">
                <a16:creationId xmlns:a16="http://schemas.microsoft.com/office/drawing/2014/main" id="{82E74456-27DB-4569-87D7-C07462F3B631}"/>
              </a:ext>
            </a:extLst>
          </p:cNvPr>
          <p:cNvSpPr txBox="1"/>
          <p:nvPr/>
        </p:nvSpPr>
        <p:spPr>
          <a:xfrm>
            <a:off x="5916461" y="6455696"/>
            <a:ext cx="3581400" cy="400110"/>
          </a:xfrm>
          <a:prstGeom prst="rect">
            <a:avLst/>
          </a:prstGeom>
          <a:noFill/>
        </p:spPr>
        <p:txBody>
          <a:bodyPr wrap="square" rtlCol="0">
            <a:spAutoFit/>
          </a:bodyPr>
          <a:lstStyle/>
          <a:p>
            <a:r>
              <a:rPr lang="en-US" sz="2000" dirty="0">
                <a:latin typeface="+mn-lt"/>
              </a:rPr>
              <a:t>Courtesy Hydraulic Institute</a:t>
            </a:r>
          </a:p>
        </p:txBody>
      </p:sp>
    </p:spTree>
    <p:extLst>
      <p:ext uri="{BB962C8B-B14F-4D97-AF65-F5344CB8AC3E}">
        <p14:creationId xmlns:p14="http://schemas.microsoft.com/office/powerpoint/2010/main" val="82393997"/>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right)">
                                      <p:cBhvr>
                                        <p:cTn id="7" dur="5000"/>
                                        <p:tgtEl>
                                          <p:spTgt spid="16"/>
                                        </p:tgtEl>
                                      </p:cBhvr>
                                    </p:animEffect>
                                  </p:childTnLst>
                                </p:cTn>
                              </p:par>
                              <p:par>
                                <p:cTn id="8" presetID="0" presetClass="path" presetSubtype="0" fill="hold" grpId="0" nodeType="withEffect">
                                  <p:stCondLst>
                                    <p:cond delay="0"/>
                                  </p:stCondLst>
                                  <p:childTnLst>
                                    <p:animMotion origin="layout" path="M 0.00208 0 C -0.00504 0.01574 -0.01215 0.03171 -0.0191 0.04722 C -0.02622 0.06273 -0.03333 0.07731 -0.0408 0.09306 C -0.04844 0.1088 -0.05608 0.12593 -0.06406 0.14167 C -0.07205 0.15741 -0.08073 0.17292 -0.08889 0.1875 C -0.09722 0.20208 -0.10573 0.21528 -0.11372 0.22847 C -0.12188 0.24167 -0.13004 0.25417 -0.13802 0.26667 " pathEditMode="relative" rAng="0" ptsTypes="AAAAAAA">
                                      <p:cBhvr>
                                        <p:cTn id="9" dur="5000" fill="hold"/>
                                        <p:tgtEl>
                                          <p:spTgt spid="15"/>
                                        </p:tgtEl>
                                        <p:attrNameLst>
                                          <p:attrName>ppt_x</p:attrName>
                                          <p:attrName>ppt_y</p:attrName>
                                        </p:attrNameLst>
                                      </p:cBhvr>
                                      <p:rCtr x="-7014" y="13333"/>
                                    </p:animMotion>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19"/>
                                        </p:tgtEl>
                                        <p:attrNameLst>
                                          <p:attrName>style.visibility</p:attrName>
                                        </p:attrNameLst>
                                      </p:cBhvr>
                                      <p:to>
                                        <p:strVal val="visible"/>
                                      </p:to>
                                    </p:set>
                                    <p:animEffect transition="in" filter="wipe(down)">
                                      <p:cBhvr>
                                        <p:cTn id="14"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itle 1"/>
          <p:cNvSpPr>
            <a:spLocks noGrp="1"/>
          </p:cNvSpPr>
          <p:nvPr>
            <p:ph type="title"/>
          </p:nvPr>
        </p:nvSpPr>
        <p:spPr>
          <a:xfrm>
            <a:off x="304800" y="381000"/>
            <a:ext cx="7162800" cy="685800"/>
          </a:xfrm>
        </p:spPr>
        <p:txBody>
          <a:bodyPr anchor="t"/>
          <a:lstStyle/>
          <a:p>
            <a:r>
              <a:rPr lang="en-US" sz="4200" dirty="0"/>
              <a:t>Variable Speed Applications</a:t>
            </a:r>
          </a:p>
        </p:txBody>
      </p:sp>
      <p:sp>
        <p:nvSpPr>
          <p:cNvPr id="2" name="TextBox 1">
            <a:extLst>
              <a:ext uri="{FF2B5EF4-FFF2-40B4-BE49-F238E27FC236}">
                <a16:creationId xmlns:a16="http://schemas.microsoft.com/office/drawing/2014/main" id="{D1194A84-07CC-4A8A-98CF-E5F3FD79271B}"/>
              </a:ext>
            </a:extLst>
          </p:cNvPr>
          <p:cNvSpPr txBox="1"/>
          <p:nvPr/>
        </p:nvSpPr>
        <p:spPr>
          <a:xfrm>
            <a:off x="381000" y="1524000"/>
            <a:ext cx="8153400" cy="4031873"/>
          </a:xfrm>
          <a:prstGeom prst="rect">
            <a:avLst/>
          </a:prstGeom>
          <a:noFill/>
        </p:spPr>
        <p:txBody>
          <a:bodyPr wrap="square" rtlCol="0">
            <a:spAutoFit/>
          </a:bodyPr>
          <a:lstStyle/>
          <a:p>
            <a:r>
              <a:rPr lang="en-US" sz="3200" dirty="0">
                <a:latin typeface="Calibri" panose="020F0502020204030204" pitchFamily="34" charset="0"/>
                <a:cs typeface="Calibri" panose="020F0502020204030204" pitchFamily="34" charset="0"/>
              </a:rPr>
              <a:t>When to use variable speed pumping?</a:t>
            </a:r>
          </a:p>
          <a:p>
            <a:pPr marL="457200">
              <a:buFont typeface="Arial" panose="020B0604020202020204" pitchFamily="34" charset="0"/>
              <a:buChar char="•"/>
            </a:pPr>
            <a:r>
              <a:rPr lang="en-US" sz="3200" dirty="0">
                <a:latin typeface="Calibri" panose="020F0502020204030204" pitchFamily="34" charset="0"/>
                <a:cs typeface="Calibri" panose="020F0502020204030204" pitchFamily="34" charset="0"/>
              </a:rPr>
              <a:t>	Variable heating and/or cooling demand with 2-way valves</a:t>
            </a:r>
          </a:p>
          <a:p>
            <a:pPr marL="457200">
              <a:buFont typeface="Arial" panose="020B0604020202020204" pitchFamily="34" charset="0"/>
              <a:buChar char="•"/>
            </a:pPr>
            <a:r>
              <a:rPr lang="en-US" sz="3200" dirty="0">
                <a:latin typeface="Calibri" panose="020F0502020204030204" pitchFamily="34" charset="0"/>
                <a:cs typeface="Calibri" panose="020F0502020204030204" pitchFamily="34" charset="0"/>
              </a:rPr>
              <a:t>    Domestic water pressure boosting pumps with variable water demand</a:t>
            </a:r>
          </a:p>
          <a:p>
            <a:pPr marL="457200">
              <a:buFont typeface="Arial" panose="020B0604020202020204" pitchFamily="34" charset="0"/>
              <a:buChar char="•"/>
            </a:pPr>
            <a:r>
              <a:rPr lang="en-US" sz="3200" dirty="0">
                <a:latin typeface="Calibri" panose="020F0502020204030204" pitchFamily="34" charset="0"/>
                <a:cs typeface="Calibri" panose="020F0502020204030204" pitchFamily="34" charset="0"/>
              </a:rPr>
              <a:t>     Balancing constant flow systems in lieu of throttling valves</a:t>
            </a:r>
          </a:p>
          <a:p>
            <a:pPr marL="457200">
              <a:buFont typeface="Arial" panose="020B0604020202020204" pitchFamily="34" charset="0"/>
              <a:buChar char="•"/>
            </a:pPr>
            <a:endParaRPr lang="en-US"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70346452"/>
      </p:ext>
    </p:extLst>
  </p:cSld>
  <p:clrMapOvr>
    <a:masterClrMapping/>
  </p:clrMapOvr>
  <p:transition>
    <p:wipe dir="r"/>
  </p:transition>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boc1">
  <a:themeElements>
    <a:clrScheme name="boc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ustom 2">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oc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oc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oc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oc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oc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oc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oc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oc1">
  <a:themeElements>
    <a:clrScheme name="boc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ustom 2">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oc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oc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oc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oc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oc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oc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oc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46406548</TotalTime>
  <Pages>127</Pages>
  <Words>1184</Words>
  <Application>Microsoft Office PowerPoint</Application>
  <PresentationFormat>Letter Paper (8.5x11 in)</PresentationFormat>
  <Paragraphs>159</Paragraphs>
  <Slides>11</Slides>
  <Notes>11</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11</vt:i4>
      </vt:variant>
    </vt:vector>
  </HeadingPairs>
  <TitlesOfParts>
    <vt:vector size="21" baseType="lpstr">
      <vt:lpstr>Arial</vt:lpstr>
      <vt:lpstr>Arial Narrow</vt:lpstr>
      <vt:lpstr>Calibri</vt:lpstr>
      <vt:lpstr>Cambria Math</vt:lpstr>
      <vt:lpstr>Century Gothic</vt:lpstr>
      <vt:lpstr>Monotype Sorts</vt:lpstr>
      <vt:lpstr>Novecento</vt:lpstr>
      <vt:lpstr>Times New Roman</vt:lpstr>
      <vt:lpstr>boc1</vt:lpstr>
      <vt:lpstr>1_boc1</vt:lpstr>
      <vt:lpstr>BOC 1001/203 Supplemental Slides</vt:lpstr>
      <vt:lpstr>Pumping Overview</vt:lpstr>
      <vt:lpstr>Common Pump Types</vt:lpstr>
      <vt:lpstr>Pumping Terminology</vt:lpstr>
      <vt:lpstr>Typical Manufacturer Pump Curve</vt:lpstr>
      <vt:lpstr>System Curve</vt:lpstr>
      <vt:lpstr>Pump Efficiency and Reliability</vt:lpstr>
      <vt:lpstr>Variable Speed Pumping</vt:lpstr>
      <vt:lpstr>Variable Speed Applications</vt:lpstr>
      <vt:lpstr>Pump Opportunity  Indicators</vt:lpstr>
      <vt:lpstr>Pump Efficiency Index (PEI)</vt:lpstr>
    </vt:vector>
  </TitlesOfParts>
  <Manager>duane.lewellen@smartbuildingscenter.org</Manager>
  <Company>Turner Building Science &amp; Design,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BOC Handbook</dc:title>
  <dc:subject>Building Shell, Heating &amp; Cooling Systems, Air Systems,  &amp; Controls</dc:subject>
  <dc:creator>lewellenllc@gmail.com</dc:creator>
  <cp:lastModifiedBy>Duane Lewellen</cp:lastModifiedBy>
  <cp:revision>1282</cp:revision>
  <cp:lastPrinted>2019-01-04T02:17:39Z</cp:lastPrinted>
  <dcterms:created xsi:type="dcterms:W3CDTF">1995-06-02T22:16:36Z</dcterms:created>
  <dcterms:modified xsi:type="dcterms:W3CDTF">2019-01-18T16:38:52Z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9EC14A01-E400-4B0C-A443-C978406AC62B</vt:lpwstr>
  </property>
  <property fmtid="{D5CDD505-2E9C-101B-9397-08002B2CF9AE}" pid="3" name="ArticulatePath">
    <vt:lpwstr>BOC 1001 Energy Efficient Operation of Building HVAC Systems</vt:lpwstr>
  </property>
</Properties>
</file>